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notesMasterIdLst>
    <p:notesMasterId r:id="rId23"/>
  </p:notesMasterIdLst>
  <p:sldIdLst>
    <p:sldId id="256" r:id="rId2"/>
    <p:sldId id="294" r:id="rId3"/>
    <p:sldId id="303" r:id="rId4"/>
    <p:sldId id="287" r:id="rId5"/>
    <p:sldId id="259" r:id="rId6"/>
    <p:sldId id="263" r:id="rId7"/>
    <p:sldId id="295" r:id="rId8"/>
    <p:sldId id="302" r:id="rId9"/>
    <p:sldId id="301" r:id="rId10"/>
    <p:sldId id="297" r:id="rId11"/>
    <p:sldId id="298" r:id="rId12"/>
    <p:sldId id="299" r:id="rId13"/>
    <p:sldId id="257" r:id="rId14"/>
    <p:sldId id="258" r:id="rId15"/>
    <p:sldId id="291" r:id="rId16"/>
    <p:sldId id="260" r:id="rId17"/>
    <p:sldId id="292" r:id="rId18"/>
    <p:sldId id="300" r:id="rId19"/>
    <p:sldId id="296" r:id="rId20"/>
    <p:sldId id="286" r:id="rId21"/>
    <p:sldId id="29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548" y="78"/>
      </p:cViewPr>
      <p:guideLst>
        <p:guide orient="horz" pos="2160"/>
        <p:guide pos="2880"/>
      </p:guideLst>
    </p:cSldViewPr>
  </p:slideViewPr>
  <p:notesTextViewPr>
    <p:cViewPr>
      <p:scale>
        <a:sx n="1" d="1"/>
        <a:sy n="1" d="1"/>
      </p:scale>
      <p:origin x="0" y="0"/>
    </p:cViewPr>
  </p:notesTextViewPr>
  <p:sorterViewPr>
    <p:cViewPr>
      <p:scale>
        <a:sx n="100" d="100"/>
        <a:sy n="100" d="100"/>
      </p:scale>
      <p:origin x="0" y="835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E5A63C-E55B-4AAA-95E5-A0DDC72187B4}" type="datetimeFigureOut">
              <a:rPr lang="en-US" smtClean="0"/>
              <a:t>10/31/2022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B46AC0-77B5-4EBA-8AC6-62647226035B}" type="slidenum">
              <a:rPr lang="en-US" smtClean="0"/>
              <a:t>‹#›</a:t>
            </a:fld>
            <a:endParaRPr lang="en-US"/>
          </a:p>
        </p:txBody>
      </p:sp>
    </p:spTree>
    <p:extLst>
      <p:ext uri="{BB962C8B-B14F-4D97-AF65-F5344CB8AC3E}">
        <p14:creationId xmlns:p14="http://schemas.microsoft.com/office/powerpoint/2010/main" val="760033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B46AC0-77B5-4EBA-8AC6-62647226035B}" type="slidenum">
              <a:rPr lang="en-US" smtClean="0"/>
              <a:t>1</a:t>
            </a:fld>
            <a:endParaRPr lang="en-US"/>
          </a:p>
        </p:txBody>
      </p:sp>
    </p:spTree>
    <p:extLst>
      <p:ext uri="{BB962C8B-B14F-4D97-AF65-F5344CB8AC3E}">
        <p14:creationId xmlns:p14="http://schemas.microsoft.com/office/powerpoint/2010/main" val="683341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Rob Koons </a:t>
            </a:r>
            <a:r>
              <a:rPr lang="en-US"/>
              <a:t>debated Graham Oppy</a:t>
            </a:r>
            <a:r>
              <a:rPr lang="en-US" dirty="0"/>
              <a:t>.</a:t>
            </a:r>
          </a:p>
        </p:txBody>
      </p:sp>
      <p:sp>
        <p:nvSpPr>
          <p:cNvPr id="4" name="Slide Number Placeholder 3"/>
          <p:cNvSpPr>
            <a:spLocks noGrp="1"/>
          </p:cNvSpPr>
          <p:nvPr>
            <p:ph type="sldNum" sz="quarter" idx="5"/>
          </p:nvPr>
        </p:nvSpPr>
        <p:spPr/>
        <p:txBody>
          <a:bodyPr/>
          <a:lstStyle/>
          <a:p>
            <a:fld id="{DAB46AC0-77B5-4EBA-8AC6-62647226035B}" type="slidenum">
              <a:rPr lang="en-US" smtClean="0"/>
              <a:t>8</a:t>
            </a:fld>
            <a:endParaRPr lang="en-US"/>
          </a:p>
        </p:txBody>
      </p:sp>
    </p:spTree>
    <p:extLst>
      <p:ext uri="{BB962C8B-B14F-4D97-AF65-F5344CB8AC3E}">
        <p14:creationId xmlns:p14="http://schemas.microsoft.com/office/powerpoint/2010/main" val="24337316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Eugenics</a:t>
            </a:r>
          </a:p>
        </p:txBody>
      </p:sp>
      <p:sp>
        <p:nvSpPr>
          <p:cNvPr id="4" name="Slide Number Placeholder 3"/>
          <p:cNvSpPr>
            <a:spLocks noGrp="1"/>
          </p:cNvSpPr>
          <p:nvPr>
            <p:ph type="sldNum" sz="quarter" idx="5"/>
          </p:nvPr>
        </p:nvSpPr>
        <p:spPr/>
        <p:txBody>
          <a:bodyPr/>
          <a:lstStyle/>
          <a:p>
            <a:fld id="{DAB46AC0-77B5-4EBA-8AC6-62647226035B}" type="slidenum">
              <a:rPr lang="en-US" smtClean="0"/>
              <a:t>10</a:t>
            </a:fld>
            <a:endParaRPr lang="en-US"/>
          </a:p>
        </p:txBody>
      </p:sp>
    </p:spTree>
    <p:extLst>
      <p:ext uri="{BB962C8B-B14F-4D97-AF65-F5344CB8AC3E}">
        <p14:creationId xmlns:p14="http://schemas.microsoft.com/office/powerpoint/2010/main" val="1954908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8A699E25-2A3F-4E37-8BC7-7DC6AD0BD3A2}" type="datetimeFigureOut">
              <a:rPr lang="en-US" smtClean="0"/>
              <a:t>10/31/2022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DBFA25D8-5FF5-4B84-8E90-30778CDF00B0}"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699E25-2A3F-4E37-8BC7-7DC6AD0BD3A2}" type="datetimeFigureOut">
              <a:rPr lang="en-US" smtClean="0"/>
              <a:t>10/31/2022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FA25D8-5FF5-4B84-8E90-30778CDF00B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699E25-2A3F-4E37-8BC7-7DC6AD0BD3A2}" type="datetimeFigureOut">
              <a:rPr lang="en-US" smtClean="0"/>
              <a:t>10/31/2022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FA25D8-5FF5-4B84-8E90-30778CDF00B0}"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74A7A6C-7EC3-4C3E-AA70-3CE9E5494256}" type="slidenum">
              <a:rPr lang="en-US"/>
              <a:pPr>
                <a:defRPr/>
              </a:pPr>
              <a:t>‹#›</a:t>
            </a:fld>
            <a:endParaRPr lang="en-US"/>
          </a:p>
        </p:txBody>
      </p:sp>
    </p:spTree>
    <p:extLst>
      <p:ext uri="{BB962C8B-B14F-4D97-AF65-F5344CB8AC3E}">
        <p14:creationId xmlns:p14="http://schemas.microsoft.com/office/powerpoint/2010/main" val="3807240014"/>
      </p:ext>
    </p:extLst>
  </p:cSld>
  <p:clrMapOvr>
    <a:masterClrMapping/>
  </p:clrMapOvr>
  <p:transition spd="med" advClick="0" advTm="4000">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8A699E25-2A3F-4E37-8BC7-7DC6AD0BD3A2}" type="datetimeFigureOut">
              <a:rPr lang="en-US" smtClean="0"/>
              <a:t>10/31/2022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FA25D8-5FF5-4B84-8E90-30778CDF00B0}"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A699E25-2A3F-4E37-8BC7-7DC6AD0BD3A2}" type="datetimeFigureOut">
              <a:rPr lang="en-US" smtClean="0"/>
              <a:t>10/31/2022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DBFA25D8-5FF5-4B84-8E90-30778CDF00B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8A699E25-2A3F-4E37-8BC7-7DC6AD0BD3A2}" type="datetimeFigureOut">
              <a:rPr lang="en-US" smtClean="0"/>
              <a:t>10/31/2022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FA25D8-5FF5-4B84-8E90-30778CDF00B0}"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8A699E25-2A3F-4E37-8BC7-7DC6AD0BD3A2}" type="datetimeFigureOut">
              <a:rPr lang="en-US" smtClean="0"/>
              <a:t>10/31/2022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FA25D8-5FF5-4B84-8E90-30778CDF00B0}"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8A699E25-2A3F-4E37-8BC7-7DC6AD0BD3A2}" type="datetimeFigureOut">
              <a:rPr lang="en-US" smtClean="0"/>
              <a:t>10/31/2022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FA25D8-5FF5-4B84-8E90-30778CDF00B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699E25-2A3F-4E37-8BC7-7DC6AD0BD3A2}" type="datetimeFigureOut">
              <a:rPr lang="en-US" smtClean="0"/>
              <a:t>10/31/2022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FA25D8-5FF5-4B84-8E90-30778CDF00B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A699E25-2A3F-4E37-8BC7-7DC6AD0BD3A2}" type="datetimeFigureOut">
              <a:rPr lang="en-US" smtClean="0"/>
              <a:t>10/31/2022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FA25D8-5FF5-4B84-8E90-30778CDF00B0}"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A699E25-2A3F-4E37-8BC7-7DC6AD0BD3A2}" type="datetimeFigureOut">
              <a:rPr lang="en-US" smtClean="0"/>
              <a:t>10/31/2022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DBFA25D8-5FF5-4B84-8E90-30778CDF00B0}"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A699E25-2A3F-4E37-8BC7-7DC6AD0BD3A2}" type="datetimeFigureOut">
              <a:rPr lang="en-US" smtClean="0"/>
              <a:t>10/31/2022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BFA25D8-5FF5-4B84-8E90-30778CDF00B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creation.com/evolutionary-racis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3200" dirty="0"/>
              <a:t>St. Paul Lutheran Church</a:t>
            </a:r>
          </a:p>
          <a:p>
            <a:r>
              <a:rPr lang="en-US" sz="3200" dirty="0"/>
              <a:t>November 5, 2022</a:t>
            </a:r>
          </a:p>
        </p:txBody>
      </p:sp>
      <p:sp>
        <p:nvSpPr>
          <p:cNvPr id="2" name="Title 1"/>
          <p:cNvSpPr>
            <a:spLocks noGrp="1"/>
          </p:cNvSpPr>
          <p:nvPr>
            <p:ph type="ctrTitle"/>
          </p:nvPr>
        </p:nvSpPr>
        <p:spPr/>
        <p:txBody>
          <a:bodyPr/>
          <a:lstStyle/>
          <a:p>
            <a:r>
              <a:rPr lang="en-US" dirty="0"/>
              <a:t>The Importance of Beginnings:</a:t>
            </a:r>
            <a:br>
              <a:rPr lang="en-US" dirty="0"/>
            </a:br>
            <a:r>
              <a:rPr lang="en-US" dirty="0"/>
              <a:t>Why It Matters</a:t>
            </a:r>
            <a:endParaRPr lang="en-US" sz="2800" dirty="0"/>
          </a:p>
        </p:txBody>
      </p:sp>
    </p:spTree>
    <p:extLst>
      <p:ext uri="{BB962C8B-B14F-4D97-AF65-F5344CB8AC3E}">
        <p14:creationId xmlns:p14="http://schemas.microsoft.com/office/powerpoint/2010/main" val="2179414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9F8F5-E277-34E2-9F37-8138A963FAF0}"/>
              </a:ext>
            </a:extLst>
          </p:cNvPr>
          <p:cNvSpPr>
            <a:spLocks noGrp="1"/>
          </p:cNvSpPr>
          <p:nvPr>
            <p:ph type="title"/>
          </p:nvPr>
        </p:nvSpPr>
        <p:spPr/>
        <p:txBody>
          <a:bodyPr>
            <a:normAutofit/>
          </a:bodyPr>
          <a:lstStyle/>
          <a:p>
            <a:r>
              <a:rPr lang="en-US" sz="3600" dirty="0">
                <a:effectLst/>
                <a:latin typeface="Times New Roman" panose="02020603050405020304" pitchFamily="18" charset="0"/>
                <a:ea typeface="Times New Roman" panose="02020603050405020304" pitchFamily="18" charset="0"/>
              </a:rPr>
              <a:t>Charles Darwin, </a:t>
            </a:r>
            <a:r>
              <a:rPr lang="en-US" sz="3600" i="1" dirty="0">
                <a:effectLst/>
                <a:latin typeface="Times New Roman" panose="02020603050405020304" pitchFamily="18" charset="0"/>
                <a:ea typeface="Times New Roman" panose="02020603050405020304" pitchFamily="18" charset="0"/>
              </a:rPr>
              <a:t>The Descent of Man</a:t>
            </a:r>
            <a:endParaRPr lang="en-US" sz="6600" dirty="0"/>
          </a:p>
        </p:txBody>
      </p:sp>
      <p:sp>
        <p:nvSpPr>
          <p:cNvPr id="3" name="Content Placeholder 2">
            <a:extLst>
              <a:ext uri="{FF2B5EF4-FFF2-40B4-BE49-F238E27FC236}">
                <a16:creationId xmlns:a16="http://schemas.microsoft.com/office/drawing/2014/main" id="{49B50F40-527C-4F1E-5387-FC096C75B805}"/>
              </a:ext>
            </a:extLst>
          </p:cNvPr>
          <p:cNvSpPr>
            <a:spLocks noGrp="1"/>
          </p:cNvSpPr>
          <p:nvPr>
            <p:ph sz="quarter" idx="1"/>
          </p:nvPr>
        </p:nvSpPr>
        <p:spPr/>
        <p:txBody>
          <a:bodyPr>
            <a:normAutofit/>
          </a:bodyPr>
          <a:lstStyle/>
          <a:p>
            <a:pPr marL="0" indent="0">
              <a:buNone/>
            </a:pPr>
            <a:r>
              <a:rPr lang="en-US" sz="3200" dirty="0">
                <a:effectLst/>
                <a:latin typeface="Perpetua" panose="02020502060401020303" pitchFamily="18" charset="0"/>
                <a:ea typeface="Times New Roman" panose="02020603050405020304" pitchFamily="18" charset="0"/>
              </a:rPr>
              <a:t>“A most important obstacle in civilized countries to an increase in the number of men of a superior class has been strongly insisted on by Mr. Greg and Mr. Galton, namely, the fact that the very poor and reckless, who are often degraded by vice, almost invariably marry early, whilst the careful and frugal, who are generally otherwise virtuous, marry late in life, so that they may be able to support themselves and their children in comfort.”</a:t>
            </a:r>
            <a:endParaRPr lang="en-US" sz="4000" dirty="0">
              <a:latin typeface="Perpetua" panose="02020502060401020303" pitchFamily="18" charset="0"/>
            </a:endParaRPr>
          </a:p>
        </p:txBody>
      </p:sp>
    </p:spTree>
    <p:extLst>
      <p:ext uri="{BB962C8B-B14F-4D97-AF65-F5344CB8AC3E}">
        <p14:creationId xmlns:p14="http://schemas.microsoft.com/office/powerpoint/2010/main" val="25284503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9F8F5-E277-34E2-9F37-8138A963FAF0}"/>
              </a:ext>
            </a:extLst>
          </p:cNvPr>
          <p:cNvSpPr>
            <a:spLocks noGrp="1"/>
          </p:cNvSpPr>
          <p:nvPr>
            <p:ph type="title"/>
          </p:nvPr>
        </p:nvSpPr>
        <p:spPr/>
        <p:txBody>
          <a:bodyPr>
            <a:normAutofit/>
          </a:bodyPr>
          <a:lstStyle/>
          <a:p>
            <a:r>
              <a:rPr lang="en-US" sz="3600" dirty="0">
                <a:effectLst/>
                <a:latin typeface="Times New Roman" panose="02020603050405020304" pitchFamily="18" charset="0"/>
                <a:ea typeface="Times New Roman" panose="02020603050405020304" pitchFamily="18" charset="0"/>
              </a:rPr>
              <a:t>Charles Darwin, </a:t>
            </a:r>
            <a:r>
              <a:rPr lang="en-US" sz="3600" i="1" dirty="0">
                <a:effectLst/>
                <a:latin typeface="Times New Roman" panose="02020603050405020304" pitchFamily="18" charset="0"/>
                <a:ea typeface="Times New Roman" panose="02020603050405020304" pitchFamily="18" charset="0"/>
              </a:rPr>
              <a:t>The Descent of Man</a:t>
            </a:r>
            <a:endParaRPr lang="en-US" sz="6600" dirty="0"/>
          </a:p>
        </p:txBody>
      </p:sp>
      <p:sp>
        <p:nvSpPr>
          <p:cNvPr id="3" name="Content Placeholder 2">
            <a:extLst>
              <a:ext uri="{FF2B5EF4-FFF2-40B4-BE49-F238E27FC236}">
                <a16:creationId xmlns:a16="http://schemas.microsoft.com/office/drawing/2014/main" id="{49B50F40-527C-4F1E-5387-FC096C75B805}"/>
              </a:ext>
            </a:extLst>
          </p:cNvPr>
          <p:cNvSpPr>
            <a:spLocks noGrp="1"/>
          </p:cNvSpPr>
          <p:nvPr>
            <p:ph sz="quarter" idx="1"/>
          </p:nvPr>
        </p:nvSpPr>
        <p:spPr/>
        <p:txBody>
          <a:bodyPr>
            <a:normAutofit/>
          </a:bodyPr>
          <a:lstStyle/>
          <a:p>
            <a:pPr marL="0" indent="0">
              <a:buNone/>
            </a:pPr>
            <a:r>
              <a:rPr lang="en-US" sz="3200" dirty="0">
                <a:effectLst/>
                <a:ea typeface="Times New Roman" panose="02020603050405020304" pitchFamily="18" charset="0"/>
              </a:rPr>
              <a:t>“Those who marry early produce within a given period not only a greater number of generations, but, as shewn by Dr. Duncan, they produce many more children…. Thus the reckless, degraded, and often vicious members of society, tend to increase at a quicker rate than the providential and generally virtuous members (Eugenics).”</a:t>
            </a:r>
            <a:endParaRPr lang="en-US" sz="4000" dirty="0"/>
          </a:p>
        </p:txBody>
      </p:sp>
    </p:spTree>
    <p:extLst>
      <p:ext uri="{BB962C8B-B14F-4D97-AF65-F5344CB8AC3E}">
        <p14:creationId xmlns:p14="http://schemas.microsoft.com/office/powerpoint/2010/main" val="31935010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9F8F5-E277-34E2-9F37-8138A963FAF0}"/>
              </a:ext>
            </a:extLst>
          </p:cNvPr>
          <p:cNvSpPr>
            <a:spLocks noGrp="1"/>
          </p:cNvSpPr>
          <p:nvPr>
            <p:ph type="title"/>
          </p:nvPr>
        </p:nvSpPr>
        <p:spPr/>
        <p:txBody>
          <a:bodyPr>
            <a:normAutofit/>
          </a:bodyPr>
          <a:lstStyle/>
          <a:p>
            <a:r>
              <a:rPr lang="en-US" sz="3600" dirty="0">
                <a:effectLst/>
                <a:latin typeface="Times New Roman" panose="02020603050405020304" pitchFamily="18" charset="0"/>
                <a:ea typeface="Times New Roman" panose="02020603050405020304" pitchFamily="18" charset="0"/>
              </a:rPr>
              <a:t>Charles Darwin, </a:t>
            </a:r>
            <a:r>
              <a:rPr lang="en-US" sz="3600" i="1" dirty="0">
                <a:effectLst/>
                <a:latin typeface="Times New Roman" panose="02020603050405020304" pitchFamily="18" charset="0"/>
                <a:ea typeface="Times New Roman" panose="02020603050405020304" pitchFamily="18" charset="0"/>
              </a:rPr>
              <a:t>The Descent of Man</a:t>
            </a:r>
            <a:endParaRPr lang="en-US" sz="6600" dirty="0"/>
          </a:p>
        </p:txBody>
      </p:sp>
      <p:sp>
        <p:nvSpPr>
          <p:cNvPr id="3" name="Content Placeholder 2">
            <a:extLst>
              <a:ext uri="{FF2B5EF4-FFF2-40B4-BE49-F238E27FC236}">
                <a16:creationId xmlns:a16="http://schemas.microsoft.com/office/drawing/2014/main" id="{49B50F40-527C-4F1E-5387-FC096C75B805}"/>
              </a:ext>
            </a:extLst>
          </p:cNvPr>
          <p:cNvSpPr>
            <a:spLocks noGrp="1"/>
          </p:cNvSpPr>
          <p:nvPr>
            <p:ph sz="quarter" idx="1"/>
          </p:nvPr>
        </p:nvSpPr>
        <p:spPr/>
        <p:txBody>
          <a:bodyPr>
            <a:noAutofit/>
          </a:bodyPr>
          <a:lstStyle/>
          <a:p>
            <a:pPr marL="0" indent="0">
              <a:buNone/>
            </a:pPr>
            <a:r>
              <a:rPr lang="en-US" sz="3000" dirty="0">
                <a:effectLst/>
                <a:ea typeface="Times New Roman" panose="02020603050405020304" pitchFamily="18" charset="0"/>
              </a:rPr>
              <a:t>“Or as Mr. Greg puts the case: ‘The careless, squalid, unaspiring Irishman multiplies like rabbits: the frugal, foreseeing, self-respecting, ambitious Scot, stern in his morality, spiritual in his faith, sagacious and disciplined in his intelligence, passes his best years in struggle and celibacy, marries late, and leaves few behind him… In the eternal ‘struggle for existence,’ it would be the inferior and less </a:t>
            </a:r>
            <a:r>
              <a:rPr lang="en-US" sz="3000" dirty="0" err="1">
                <a:effectLst/>
                <a:ea typeface="Times New Roman" panose="02020603050405020304" pitchFamily="18" charset="0"/>
              </a:rPr>
              <a:t>favoured</a:t>
            </a:r>
            <a:r>
              <a:rPr lang="en-US" sz="3000" dirty="0">
                <a:effectLst/>
                <a:ea typeface="Times New Roman" panose="02020603050405020304" pitchFamily="18" charset="0"/>
              </a:rPr>
              <a:t> race that had prevailed -- and prevailed by virtue not of its good qualities but of its faults.’”</a:t>
            </a:r>
            <a:endParaRPr lang="en-US" sz="3000" dirty="0"/>
          </a:p>
        </p:txBody>
      </p:sp>
    </p:spTree>
    <p:extLst>
      <p:ext uri="{BB962C8B-B14F-4D97-AF65-F5344CB8AC3E}">
        <p14:creationId xmlns:p14="http://schemas.microsoft.com/office/powerpoint/2010/main" val="27531259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Nazi Germany</a:t>
            </a:r>
          </a:p>
        </p:txBody>
      </p:sp>
      <p:sp>
        <p:nvSpPr>
          <p:cNvPr id="3" name="Content Placeholder 2"/>
          <p:cNvSpPr>
            <a:spLocks noGrp="1"/>
          </p:cNvSpPr>
          <p:nvPr>
            <p:ph sz="quarter" idx="1"/>
          </p:nvPr>
        </p:nvSpPr>
        <p:spPr/>
        <p:txBody>
          <a:bodyPr>
            <a:normAutofit lnSpcReduction="10000"/>
          </a:bodyPr>
          <a:lstStyle/>
          <a:p>
            <a:r>
              <a:rPr lang="en-US" sz="2800" dirty="0"/>
              <a:t>Jerry Bergman, </a:t>
            </a:r>
            <a:r>
              <a:rPr lang="en-US" sz="2800" i="1" dirty="0"/>
              <a:t>Hitler and the Nazi Darwinian Worldview</a:t>
            </a:r>
          </a:p>
          <a:p>
            <a:r>
              <a:rPr lang="en-US" sz="2800" dirty="0"/>
              <a:t>“All weak living things will inevitably perish in nature. In the last few decades, mankind has sinned frightfully against the law of natural selection. We haven’t just maintained life unworthy of life, we have even allowed it to multiply!” (</a:t>
            </a:r>
            <a:r>
              <a:rPr lang="en-US" sz="2800" i="1" dirty="0" err="1"/>
              <a:t>Opfer</a:t>
            </a:r>
            <a:r>
              <a:rPr lang="en-US" sz="2800" i="1" dirty="0"/>
              <a:t> der </a:t>
            </a:r>
            <a:r>
              <a:rPr lang="en-US" sz="2800" i="1" dirty="0" err="1"/>
              <a:t>Vergangenheit</a:t>
            </a:r>
            <a:r>
              <a:rPr lang="en-US" sz="2800" dirty="0"/>
              <a:t>, [“Victims of the Past”] 1937)</a:t>
            </a:r>
          </a:p>
          <a:p>
            <a:r>
              <a:rPr lang="en-US" sz="2800" dirty="0"/>
              <a:t>Evolutionist Sir Arthur Keith: “The German Führer, as I have consistently maintained, is an evolutionist; he has consciously sought to make the practice of Germany conform to the theory of evolution.”</a:t>
            </a:r>
          </a:p>
        </p:txBody>
      </p:sp>
    </p:spTree>
    <p:extLst>
      <p:ext uri="{BB962C8B-B14F-4D97-AF65-F5344CB8AC3E}">
        <p14:creationId xmlns:p14="http://schemas.microsoft.com/office/powerpoint/2010/main" val="118134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National and Individual Totalitarianism</a:t>
            </a:r>
          </a:p>
        </p:txBody>
      </p:sp>
      <p:sp>
        <p:nvSpPr>
          <p:cNvPr id="3" name="Content Placeholder 2"/>
          <p:cNvSpPr>
            <a:spLocks noGrp="1"/>
          </p:cNvSpPr>
          <p:nvPr>
            <p:ph sz="quarter" idx="1"/>
          </p:nvPr>
        </p:nvSpPr>
        <p:spPr/>
        <p:txBody>
          <a:bodyPr>
            <a:noAutofit/>
          </a:bodyPr>
          <a:lstStyle/>
          <a:p>
            <a:r>
              <a:rPr lang="en-US" sz="2800" dirty="0"/>
              <a:t>Australia murdered many of its Aboriginal people and sent their body parts to European museums to provide “evidence” for the evolutionary development of man, because they weren’t “fully human.” (see </a:t>
            </a:r>
            <a:r>
              <a:rPr lang="en-US" sz="2800" dirty="0">
                <a:hlinkClick r:id="rId2"/>
              </a:rPr>
              <a:t>http://creation.com/evolutionary-racism</a:t>
            </a:r>
            <a:r>
              <a:rPr lang="en-US" sz="2800" dirty="0"/>
              <a:t>) </a:t>
            </a:r>
          </a:p>
          <a:p>
            <a:r>
              <a:rPr lang="en-US" sz="2800" dirty="0"/>
              <a:t>Francis Galton (1822-1911), Eugenics—first society founded in Germany</a:t>
            </a:r>
          </a:p>
          <a:p>
            <a:r>
              <a:rPr lang="en-US" sz="2800" dirty="0"/>
              <a:t>Joseph Stalin (1878-1953), a reader of Darwin’s </a:t>
            </a:r>
            <a:r>
              <a:rPr lang="en-US" sz="2800" i="1" dirty="0"/>
              <a:t>Origin of Species</a:t>
            </a:r>
            <a:r>
              <a:rPr lang="en-US" sz="2800" dirty="0"/>
              <a:t>, murdered millions.</a:t>
            </a:r>
          </a:p>
          <a:p>
            <a:r>
              <a:rPr lang="en-US" sz="2800" dirty="0"/>
              <a:t>Mao Zedong’s two favorite books were written by Charles Darwin and Thomas Huxley.</a:t>
            </a:r>
          </a:p>
        </p:txBody>
      </p:sp>
    </p:spTree>
    <p:extLst>
      <p:ext uri="{BB962C8B-B14F-4D97-AF65-F5344CB8AC3E}">
        <p14:creationId xmlns:p14="http://schemas.microsoft.com/office/powerpoint/2010/main" val="1656134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National and Individual Totalitarianism</a:t>
            </a:r>
          </a:p>
        </p:txBody>
      </p:sp>
      <p:sp>
        <p:nvSpPr>
          <p:cNvPr id="3" name="Content Placeholder 2"/>
          <p:cNvSpPr>
            <a:spLocks noGrp="1"/>
          </p:cNvSpPr>
          <p:nvPr>
            <p:ph sz="quarter" idx="1"/>
          </p:nvPr>
        </p:nvSpPr>
        <p:spPr/>
        <p:txBody>
          <a:bodyPr>
            <a:normAutofit/>
          </a:bodyPr>
          <a:lstStyle/>
          <a:p>
            <a:r>
              <a:rPr lang="en-US" sz="2800" dirty="0"/>
              <a:t>Pol Pot and the Khmer Rouge, 1975-1979, murdered between two and four million people in Cambodia.</a:t>
            </a:r>
          </a:p>
          <a:p>
            <a:r>
              <a:rPr lang="en-US" sz="2800" dirty="0"/>
              <a:t>Dylan </a:t>
            </a:r>
            <a:r>
              <a:rPr lang="en-US" sz="2800" dirty="0" err="1"/>
              <a:t>Klebold</a:t>
            </a:r>
            <a:r>
              <a:rPr lang="en-US" sz="2800" dirty="0"/>
              <a:t> and Eric Harris, one of them wore a T-shirt with the inscription “Natural Selection” on the front (Columbine High School, 1999).</a:t>
            </a:r>
          </a:p>
          <a:p>
            <a:r>
              <a:rPr lang="en-US" sz="2800" dirty="0"/>
              <a:t>Etc.</a:t>
            </a:r>
          </a:p>
          <a:p>
            <a:r>
              <a:rPr lang="en-US" sz="2800" dirty="0"/>
              <a:t>While the responsibility rests on these people, Darwinian thinking provided some of the impetus.</a:t>
            </a:r>
          </a:p>
        </p:txBody>
      </p:sp>
    </p:spTree>
    <p:extLst>
      <p:ext uri="{BB962C8B-B14F-4D97-AF65-F5344CB8AC3E}">
        <p14:creationId xmlns:p14="http://schemas.microsoft.com/office/powerpoint/2010/main" val="3063772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1143000"/>
          </a:xfrm>
        </p:spPr>
        <p:txBody>
          <a:bodyPr>
            <a:normAutofit/>
          </a:bodyPr>
          <a:lstStyle/>
          <a:p>
            <a:r>
              <a:rPr lang="en-US" sz="3200" dirty="0"/>
              <a:t>II. Darwinian Origins: Less Visible Examples</a:t>
            </a:r>
          </a:p>
        </p:txBody>
      </p:sp>
      <p:sp>
        <p:nvSpPr>
          <p:cNvPr id="3" name="Content Placeholder 2"/>
          <p:cNvSpPr>
            <a:spLocks noGrp="1"/>
          </p:cNvSpPr>
          <p:nvPr>
            <p:ph sz="quarter" idx="1"/>
          </p:nvPr>
        </p:nvSpPr>
        <p:spPr>
          <a:xfrm>
            <a:off x="381000" y="1447800"/>
            <a:ext cx="8305800" cy="4572000"/>
          </a:xfrm>
        </p:spPr>
        <p:txBody>
          <a:bodyPr>
            <a:noAutofit/>
          </a:bodyPr>
          <a:lstStyle/>
          <a:p>
            <a:r>
              <a:rPr lang="en-US" sz="3000" dirty="0"/>
              <a:t>The development of the Documentary Hypothesis in Old Testament studies</a:t>
            </a:r>
          </a:p>
          <a:p>
            <a:r>
              <a:rPr lang="en-US" sz="3000" dirty="0"/>
              <a:t>The “evolution” of the Gospels and the Q Theory</a:t>
            </a:r>
          </a:p>
          <a:p>
            <a:r>
              <a:rPr lang="en-US" sz="3000" dirty="0"/>
              <a:t>The more modern theories of Form Criticism, which see the Gospels starting small and growing in length as time passes</a:t>
            </a:r>
          </a:p>
          <a:p>
            <a:r>
              <a:rPr lang="en-US" sz="3000" dirty="0"/>
              <a:t>The “evolution” of religion from dreams, animism, polytheism, henotheism to monotheism</a:t>
            </a:r>
          </a:p>
          <a:p>
            <a:r>
              <a:rPr lang="en-US" sz="3000" dirty="0"/>
              <a:t>Even the recent hampering of some scientific research on DNA because of assumptions about “junk DNA”</a:t>
            </a:r>
          </a:p>
        </p:txBody>
      </p:sp>
    </p:spTree>
    <p:extLst>
      <p:ext uri="{BB962C8B-B14F-4D97-AF65-F5344CB8AC3E}">
        <p14:creationId xmlns:p14="http://schemas.microsoft.com/office/powerpoint/2010/main" val="3287327411"/>
      </p:ext>
    </p:extLst>
  </p:cSld>
  <p:clrMapOvr>
    <a:masterClrMapping/>
  </p:clrMapOvr>
  <mc:AlternateContent xmlns:mc="http://schemas.openxmlformats.org/markup-compatibility/2006" xmlns:p14="http://schemas.microsoft.com/office/powerpoint/2010/main">
    <mc:Choice Requires="p14">
      <p:transition spd="slow" p14:dur="2000" advClick="0" advTm="111000"/>
    </mc:Choice>
    <mc:Fallback xmlns="">
      <p:transition spd="slow" advClick="0" advTm="111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II. Less Visible Examples</a:t>
            </a:r>
          </a:p>
        </p:txBody>
      </p:sp>
      <p:sp>
        <p:nvSpPr>
          <p:cNvPr id="3" name="Content Placeholder 2"/>
          <p:cNvSpPr>
            <a:spLocks noGrp="1"/>
          </p:cNvSpPr>
          <p:nvPr>
            <p:ph sz="quarter" idx="1"/>
          </p:nvPr>
        </p:nvSpPr>
        <p:spPr/>
        <p:txBody>
          <a:bodyPr>
            <a:noAutofit/>
          </a:bodyPr>
          <a:lstStyle/>
          <a:p>
            <a:pPr marL="0" indent="0">
              <a:buNone/>
            </a:pPr>
            <a:r>
              <a:rPr lang="en-US" sz="2800" dirty="0"/>
              <a:t>Racism: “At some future period, not very distant as measured by centuries, the </a:t>
            </a:r>
            <a:r>
              <a:rPr lang="en-US" sz="2800" i="1" dirty="0"/>
              <a:t>civilized races of man </a:t>
            </a:r>
            <a:r>
              <a:rPr lang="en-US" sz="2800" dirty="0"/>
              <a:t>will almost certainly exterminate, and replace, the </a:t>
            </a:r>
            <a:r>
              <a:rPr lang="en-US" sz="2800" i="1" dirty="0"/>
              <a:t>savage races </a:t>
            </a:r>
            <a:r>
              <a:rPr lang="en-US" sz="2800" dirty="0"/>
              <a:t>throughout the world. At the same time the anthropomorphous apes [that is, the ones which allegedly look like people] … will no doubt be exterminated. The break between man and his nearest allies will then be wider, for it will intervene between man in a more civilized state, as we may hope, even than the Caucasian, and some ape as low as a baboon, instead of as now between the negro or Australian [Aboriginal] and the gorilla” (Darwin, </a:t>
            </a:r>
            <a:r>
              <a:rPr lang="en-US" sz="2800" i="1" dirty="0"/>
              <a:t>The Descent of Man</a:t>
            </a:r>
            <a:r>
              <a:rPr lang="en-US" sz="2800" dirty="0"/>
              <a:t>).</a:t>
            </a:r>
          </a:p>
        </p:txBody>
      </p:sp>
    </p:spTree>
    <p:extLst>
      <p:ext uri="{BB962C8B-B14F-4D97-AF65-F5344CB8AC3E}">
        <p14:creationId xmlns:p14="http://schemas.microsoft.com/office/powerpoint/2010/main" val="730966219"/>
      </p:ext>
    </p:extLst>
  </p:cSld>
  <p:clrMapOvr>
    <a:masterClrMapping/>
  </p:clrMapOvr>
  <mc:AlternateContent xmlns:mc="http://schemas.openxmlformats.org/markup-compatibility/2006" xmlns:p14="http://schemas.microsoft.com/office/powerpoint/2010/main">
    <mc:Choice Requires="p14">
      <p:transition spd="slow" p14:dur="2000" advClick="0" advTm="111000"/>
    </mc:Choice>
    <mc:Fallback xmlns="">
      <p:transition spd="slow" advClick="0" advTm="111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II. Less Visible Examples</a:t>
            </a:r>
          </a:p>
        </p:txBody>
      </p:sp>
      <p:sp>
        <p:nvSpPr>
          <p:cNvPr id="3" name="Content Placeholder 2"/>
          <p:cNvSpPr>
            <a:spLocks noGrp="1"/>
          </p:cNvSpPr>
          <p:nvPr>
            <p:ph sz="quarter" idx="1"/>
          </p:nvPr>
        </p:nvSpPr>
        <p:spPr/>
        <p:txBody>
          <a:bodyPr>
            <a:noAutofit/>
          </a:bodyPr>
          <a:lstStyle/>
          <a:p>
            <a:r>
              <a:rPr lang="en-US" sz="2800" dirty="0"/>
              <a:t>When the world discards God as the creator, something has to take its place.</a:t>
            </a:r>
          </a:p>
          <a:p>
            <a:r>
              <a:rPr lang="en-US" sz="2800" dirty="0"/>
              <a:t>Hence, the exaltation of Mother Nature</a:t>
            </a:r>
          </a:p>
          <a:p>
            <a:r>
              <a:rPr lang="en-US" sz="2800" dirty="0"/>
              <a:t>The reassessment of death as a good thing, e.g., when many think that death occurred for millions of years before the first life forms appeared.</a:t>
            </a:r>
          </a:p>
          <a:p>
            <a:r>
              <a:rPr lang="en-US" sz="2800" dirty="0"/>
              <a:t>Or, as stated previously, in the willingness to end the life of an unborn baby.</a:t>
            </a:r>
          </a:p>
        </p:txBody>
      </p:sp>
    </p:spTree>
    <p:extLst>
      <p:ext uri="{BB962C8B-B14F-4D97-AF65-F5344CB8AC3E}">
        <p14:creationId xmlns:p14="http://schemas.microsoft.com/office/powerpoint/2010/main" val="2033996835"/>
      </p:ext>
    </p:extLst>
  </p:cSld>
  <p:clrMapOvr>
    <a:masterClrMapping/>
  </p:clrMapOvr>
  <mc:AlternateContent xmlns:mc="http://schemas.openxmlformats.org/markup-compatibility/2006" xmlns:p14="http://schemas.microsoft.com/office/powerpoint/2010/main">
    <mc:Choice Requires="p14">
      <p:transition spd="slow" p14:dur="2000" advClick="0" advTm="111000"/>
    </mc:Choice>
    <mc:Fallback xmlns="">
      <p:transition spd="slow" advClick="0" advTm="111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dirty="0"/>
              <a:t>II. Less Visible Examples</a:t>
            </a:r>
          </a:p>
        </p:txBody>
      </p:sp>
      <p:sp>
        <p:nvSpPr>
          <p:cNvPr id="3" name="Content Placeholder 2"/>
          <p:cNvSpPr>
            <a:spLocks noGrp="1"/>
          </p:cNvSpPr>
          <p:nvPr>
            <p:ph sz="quarter" idx="1"/>
          </p:nvPr>
        </p:nvSpPr>
        <p:spPr>
          <a:xfrm>
            <a:off x="457200" y="1447800"/>
            <a:ext cx="8229600" cy="4572000"/>
          </a:xfrm>
        </p:spPr>
        <p:txBody>
          <a:bodyPr>
            <a:noAutofit/>
          </a:bodyPr>
          <a:lstStyle/>
          <a:p>
            <a:r>
              <a:rPr lang="en-US" sz="2800" dirty="0"/>
              <a:t>In 2011, I bought two copies of Jonathan Wells’ book, </a:t>
            </a:r>
            <a:r>
              <a:rPr lang="en-US" sz="2800" i="1" dirty="0"/>
              <a:t>The Myth of Junk DNA</a:t>
            </a:r>
            <a:r>
              <a:rPr lang="en-US" sz="2800" dirty="0"/>
              <a:t>. I offered a copy to anyone in our faculty who wanted to read the book. No one accepted the offer.</a:t>
            </a:r>
          </a:p>
          <a:p>
            <a:r>
              <a:rPr lang="en-US" sz="2800" dirty="0"/>
              <a:t>Some years later, I sent to all faculty and staff a summary of the talks of ICR’s Brian Thomas about collagen having a 900,000-year maximum life, but collagen having been found in dinosaur remains. No response. No science faculty had been in attendance at the lectures.</a:t>
            </a:r>
          </a:p>
          <a:p>
            <a:r>
              <a:rPr lang="en-US" sz="2800" u="sng" dirty="0"/>
              <a:t>The problem</a:t>
            </a:r>
            <a:r>
              <a:rPr lang="en-US" sz="2800" dirty="0"/>
              <a:t>: both sides preaching to the choir, reading only their side of the story.</a:t>
            </a:r>
          </a:p>
          <a:p>
            <a:r>
              <a:rPr lang="en-US" sz="2800" u="sng" dirty="0"/>
              <a:t>The need</a:t>
            </a:r>
            <a:r>
              <a:rPr lang="en-US" sz="2800" dirty="0"/>
              <a:t>: ways to reach across the aisle.</a:t>
            </a:r>
          </a:p>
        </p:txBody>
      </p:sp>
    </p:spTree>
    <p:extLst>
      <p:ext uri="{BB962C8B-B14F-4D97-AF65-F5344CB8AC3E}">
        <p14:creationId xmlns:p14="http://schemas.microsoft.com/office/powerpoint/2010/main" val="3637392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Assumption</a:t>
            </a:r>
          </a:p>
        </p:txBody>
      </p:sp>
      <p:sp>
        <p:nvSpPr>
          <p:cNvPr id="3" name="Content Placeholder 2"/>
          <p:cNvSpPr>
            <a:spLocks noGrp="1"/>
          </p:cNvSpPr>
          <p:nvPr>
            <p:ph sz="quarter" idx="1"/>
          </p:nvPr>
        </p:nvSpPr>
        <p:spPr/>
        <p:txBody>
          <a:bodyPr>
            <a:normAutofit/>
          </a:bodyPr>
          <a:lstStyle/>
          <a:p>
            <a:pPr marL="0" indent="0">
              <a:buNone/>
            </a:pPr>
            <a:r>
              <a:rPr lang="en-US" sz="3200" dirty="0"/>
              <a:t>Many of our world’s most serious problems can be traced back to a setting aside of the biblical story of our origins. Hence, the title of one creation organization, Answers in Genesis. When people no longer believe that they are created in the image of God, and that God Himself created, then they are free to opt for various humanistic positions.</a:t>
            </a:r>
          </a:p>
        </p:txBody>
      </p:sp>
    </p:spTree>
    <p:extLst>
      <p:ext uri="{BB962C8B-B14F-4D97-AF65-F5344CB8AC3E}">
        <p14:creationId xmlns:p14="http://schemas.microsoft.com/office/powerpoint/2010/main" val="87900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Fact/Value Split</a:t>
            </a:r>
          </a:p>
        </p:txBody>
      </p:sp>
      <p:sp>
        <p:nvSpPr>
          <p:cNvPr id="3" name="Content Placeholder 2"/>
          <p:cNvSpPr>
            <a:spLocks noGrp="1"/>
          </p:cNvSpPr>
          <p:nvPr>
            <p:ph sz="quarter" idx="1"/>
          </p:nvPr>
        </p:nvSpPr>
        <p:spPr/>
        <p:txBody>
          <a:bodyPr>
            <a:normAutofit/>
          </a:bodyPr>
          <a:lstStyle/>
          <a:p>
            <a:r>
              <a:rPr lang="en-US" sz="3200" dirty="0"/>
              <a:t>Philosophers David Hume and Immanuel Kant</a:t>
            </a:r>
          </a:p>
          <a:p>
            <a:r>
              <a:rPr lang="en-US" sz="3200" dirty="0"/>
              <a:t>A two-</a:t>
            </a:r>
            <a:r>
              <a:rPr lang="en-US" sz="3200" dirty="0" err="1"/>
              <a:t>storey</a:t>
            </a:r>
            <a:r>
              <a:rPr lang="en-US" sz="3200" dirty="0"/>
              <a:t> universe where science and math deal with the realm of fact, while art, music, philosophy, and religion deal with the realm of opinion.</a:t>
            </a:r>
          </a:p>
          <a:p>
            <a:r>
              <a:rPr lang="en-US" sz="3200" dirty="0"/>
              <a:t>Nancy </a:t>
            </a:r>
            <a:r>
              <a:rPr lang="en-US" sz="3200" dirty="0" err="1"/>
              <a:t>Pearcey</a:t>
            </a:r>
            <a:r>
              <a:rPr lang="en-US" sz="3200" dirty="0"/>
              <a:t>, </a:t>
            </a:r>
            <a:r>
              <a:rPr lang="en-US" sz="3200" i="1" dirty="0"/>
              <a:t>Saving Leonardo</a:t>
            </a:r>
          </a:p>
          <a:p>
            <a:r>
              <a:rPr lang="en-US" sz="3200" dirty="0"/>
              <a:t>One corrective to Hume’s viewpoint is C. S. Lewis’s </a:t>
            </a:r>
            <a:r>
              <a:rPr lang="en-US" sz="3200" i="1" dirty="0"/>
              <a:t>The Abolition of Man</a:t>
            </a:r>
            <a:r>
              <a:rPr lang="en-US" sz="3200" dirty="0"/>
              <a:t>.</a:t>
            </a:r>
          </a:p>
        </p:txBody>
      </p:sp>
    </p:spTree>
    <p:extLst>
      <p:ext uri="{BB962C8B-B14F-4D97-AF65-F5344CB8AC3E}">
        <p14:creationId xmlns:p14="http://schemas.microsoft.com/office/powerpoint/2010/main" val="2199483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2362200" y="23842"/>
            <a:ext cx="4351437" cy="6834158"/>
          </a:xfrm>
        </p:spPr>
      </p:pic>
    </p:spTree>
    <p:extLst>
      <p:ext uri="{BB962C8B-B14F-4D97-AF65-F5344CB8AC3E}">
        <p14:creationId xmlns:p14="http://schemas.microsoft.com/office/powerpoint/2010/main" val="1493527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Assumption</a:t>
            </a:r>
          </a:p>
        </p:txBody>
      </p:sp>
      <p:sp>
        <p:nvSpPr>
          <p:cNvPr id="3" name="Content Placeholder 2"/>
          <p:cNvSpPr>
            <a:spLocks noGrp="1"/>
          </p:cNvSpPr>
          <p:nvPr>
            <p:ph sz="quarter" idx="1"/>
          </p:nvPr>
        </p:nvSpPr>
        <p:spPr/>
        <p:txBody>
          <a:bodyPr>
            <a:normAutofit/>
          </a:bodyPr>
          <a:lstStyle/>
          <a:p>
            <a:r>
              <a:rPr lang="en-US" sz="2800" dirty="0"/>
              <a:t>For example, God established marriage between one man and one woman in Gen. 2:24. How would an acceptance of this fact change the marriage debate today?</a:t>
            </a:r>
          </a:p>
          <a:p>
            <a:r>
              <a:rPr lang="en-US" sz="2800" dirty="0"/>
              <a:t>Or think of the extreme forms of animal rights activism in the light of Gen. 1:27-28 and the image of God. Some are more concerned with the death of an animal than that of a baby.</a:t>
            </a:r>
          </a:p>
          <a:p>
            <a:r>
              <a:rPr lang="en-US" sz="2800" dirty="0"/>
              <a:t>The Gospel itself is rooted in Genesis, since the need for redemption occurred because of Adam’s sin.</a:t>
            </a:r>
          </a:p>
        </p:txBody>
      </p:sp>
    </p:spTree>
    <p:extLst>
      <p:ext uri="{BB962C8B-B14F-4D97-AF65-F5344CB8AC3E}">
        <p14:creationId xmlns:p14="http://schemas.microsoft.com/office/powerpoint/2010/main" val="2098413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sz="quarter" idx="1"/>
          </p:nvPr>
        </p:nvSpPr>
        <p:spPr/>
        <p:txBody>
          <a:bodyPr>
            <a:normAutofit/>
          </a:bodyPr>
          <a:lstStyle/>
          <a:p>
            <a:pPr marL="514350" indent="-514350">
              <a:buFont typeface="+mj-lt"/>
              <a:buAutoNum type="arabicPeriod"/>
            </a:pPr>
            <a:r>
              <a:rPr lang="en-US" sz="4000" dirty="0"/>
              <a:t>Darwinian Origins: Dramatic Examples</a:t>
            </a:r>
          </a:p>
          <a:p>
            <a:pPr marL="514350" indent="-514350">
              <a:buFont typeface="+mj-lt"/>
              <a:buAutoNum type="arabicPeriod"/>
            </a:pPr>
            <a:r>
              <a:rPr lang="en-US" sz="4000" dirty="0"/>
              <a:t>Darwinian Origins: Less Visible Examples</a:t>
            </a:r>
          </a:p>
        </p:txBody>
      </p:sp>
    </p:spTree>
    <p:extLst>
      <p:ext uri="{BB962C8B-B14F-4D97-AF65-F5344CB8AC3E}">
        <p14:creationId xmlns:p14="http://schemas.microsoft.com/office/powerpoint/2010/main" val="2770924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I. Darwinian Origins: Dramatic Examples</a:t>
            </a:r>
          </a:p>
        </p:txBody>
      </p:sp>
      <p:sp>
        <p:nvSpPr>
          <p:cNvPr id="3" name="Content Placeholder 2"/>
          <p:cNvSpPr>
            <a:spLocks noGrp="1"/>
          </p:cNvSpPr>
          <p:nvPr>
            <p:ph sz="quarter" idx="1"/>
          </p:nvPr>
        </p:nvSpPr>
        <p:spPr/>
        <p:txBody>
          <a:bodyPr>
            <a:noAutofit/>
          </a:bodyPr>
          <a:lstStyle/>
          <a:p>
            <a:r>
              <a:rPr lang="en-US" altLang="en-US" sz="2500" dirty="0"/>
              <a:t>Robert Ingersoll: Darwin’s “doctrine of the survival of the fittest, his doctrine of the origin of species, has removed in every thinking mind the last vestige of orthodox Christianity” (</a:t>
            </a:r>
            <a:r>
              <a:rPr lang="en-US" altLang="en-US" sz="2500" i="1" dirty="0"/>
              <a:t>World</a:t>
            </a:r>
            <a:r>
              <a:rPr lang="en-US" altLang="en-US" sz="2500" dirty="0"/>
              <a:t>, 72).</a:t>
            </a:r>
          </a:p>
          <a:p>
            <a:r>
              <a:rPr lang="en-US" sz="2500" dirty="0"/>
              <a:t>California Gov. Gavin Newsom signed a bill into law allowing the practice of composting dead human beings to better combat climate change. The law will not take effect until 2027 and follows the states of Washington, Colorado, and Oregon (9/21/2022).</a:t>
            </a:r>
            <a:endParaRPr lang="en-US" altLang="en-US" sz="2500" dirty="0"/>
          </a:p>
          <a:p>
            <a:r>
              <a:rPr lang="en-US" altLang="en-US" sz="2500" dirty="0"/>
              <a:t>“The fact that humans think of themselves as altogether distinct from other animals—and the biblical notion that humans have dominion over other animals—is a sort of racism” (Richard Dawkins).</a:t>
            </a:r>
          </a:p>
        </p:txBody>
      </p:sp>
    </p:spTree>
    <p:extLst>
      <p:ext uri="{BB962C8B-B14F-4D97-AF65-F5344CB8AC3E}">
        <p14:creationId xmlns:p14="http://schemas.microsoft.com/office/powerpoint/2010/main" val="239008408"/>
      </p:ext>
    </p:extLst>
  </p:cSld>
  <p:clrMapOvr>
    <a:masterClrMapping/>
  </p:clrMapOvr>
  <mc:AlternateContent xmlns:mc="http://schemas.openxmlformats.org/markup-compatibility/2006" xmlns:p14="http://schemas.microsoft.com/office/powerpoint/2010/main">
    <mc:Choice Requires="p14">
      <p:transition p14:dur="0" advClick="0" advTm="146000"/>
    </mc:Choice>
    <mc:Fallback xmlns="">
      <p:transition advClick="0" advTm="146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000" dirty="0">
                <a:latin typeface="Perpetua" panose="02020502060401020303" pitchFamily="18" charset="0"/>
              </a:rPr>
              <a:t>The Great Ape Project</a:t>
            </a:r>
            <a:endParaRPr lang="en-US" dirty="0"/>
          </a:p>
        </p:txBody>
      </p:sp>
      <p:sp>
        <p:nvSpPr>
          <p:cNvPr id="3" name="Content Placeholder 2"/>
          <p:cNvSpPr>
            <a:spLocks noGrp="1"/>
          </p:cNvSpPr>
          <p:nvPr>
            <p:ph sz="quarter" idx="1"/>
          </p:nvPr>
        </p:nvSpPr>
        <p:spPr/>
        <p:txBody>
          <a:bodyPr>
            <a:noAutofit/>
          </a:bodyPr>
          <a:lstStyle/>
          <a:p>
            <a:r>
              <a:rPr lang="en-US" sz="3200" dirty="0"/>
              <a:t>Founded in 1993, this international organization advocates for the Rights of Great Apes that would confer legal rights on non-human great apes—chimpanzees, bonobos, gorillas, and orangutans.</a:t>
            </a:r>
          </a:p>
          <a:p>
            <a:r>
              <a:rPr lang="en-US" sz="3200" dirty="0"/>
              <a:t>They defend the right to life, the protection of individual liberty (must be freed if not given due process), and the prohibition of torture (not that any Christian would advocate for this).</a:t>
            </a:r>
          </a:p>
          <a:p>
            <a:r>
              <a:rPr lang="en-US" sz="3200" dirty="0"/>
              <a:t>A commission from the NIH has advocated the limiting of research on chimpanzees.</a:t>
            </a:r>
          </a:p>
        </p:txBody>
      </p:sp>
    </p:spTree>
    <p:extLst>
      <p:ext uri="{BB962C8B-B14F-4D97-AF65-F5344CB8AC3E}">
        <p14:creationId xmlns:p14="http://schemas.microsoft.com/office/powerpoint/2010/main" val="966767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 Design</a:t>
            </a:r>
          </a:p>
        </p:txBody>
      </p:sp>
      <p:sp>
        <p:nvSpPr>
          <p:cNvPr id="3" name="Content Placeholder 2"/>
          <p:cNvSpPr>
            <a:spLocks noGrp="1"/>
          </p:cNvSpPr>
          <p:nvPr>
            <p:ph sz="quarter" idx="1"/>
          </p:nvPr>
        </p:nvSpPr>
        <p:spPr/>
        <p:txBody>
          <a:bodyPr>
            <a:noAutofit/>
          </a:bodyPr>
          <a:lstStyle/>
          <a:p>
            <a:r>
              <a:rPr lang="en-US" altLang="en-US" sz="2800" dirty="0"/>
              <a:t>“… at the bottom, no design, no purpose, no evil and no good, nothing but pitiless indifference” (Richard Dawkins, 1995. </a:t>
            </a:r>
            <a:r>
              <a:rPr lang="en-US" altLang="en-US" sz="2800" i="1" dirty="0"/>
              <a:t>Scientific American</a:t>
            </a:r>
            <a:r>
              <a:rPr lang="en-US" altLang="en-US" sz="2800" dirty="0"/>
              <a:t>. November, 85). But …</a:t>
            </a:r>
          </a:p>
          <a:p>
            <a:r>
              <a:rPr lang="en-US" sz="2800" dirty="0"/>
              <a:t>“If anything is true about nature, it is that plants and animals seem intricately and almost perfectly designed for living their lives …. Nature resembles a well-oiled machine, with every species an intricate cog or gear. What does all this seem to imply? A master mechanic, of course” (Jerry Coyne, </a:t>
            </a:r>
            <a:r>
              <a:rPr lang="en-US" sz="2800" i="1" dirty="0"/>
              <a:t>Why Evolution is True</a:t>
            </a:r>
            <a:r>
              <a:rPr lang="en-US" sz="2800" dirty="0"/>
              <a:t>, 1).</a:t>
            </a:r>
          </a:p>
        </p:txBody>
      </p:sp>
    </p:spTree>
    <p:extLst>
      <p:ext uri="{BB962C8B-B14F-4D97-AF65-F5344CB8AC3E}">
        <p14:creationId xmlns:p14="http://schemas.microsoft.com/office/powerpoint/2010/main" val="651105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FEC6E-B594-00CE-64B8-CDA4ACEBDEBB}"/>
              </a:ext>
            </a:extLst>
          </p:cNvPr>
          <p:cNvSpPr>
            <a:spLocks noGrp="1"/>
          </p:cNvSpPr>
          <p:nvPr>
            <p:ph type="title"/>
          </p:nvPr>
        </p:nvSpPr>
        <p:spPr/>
        <p:txBody>
          <a:bodyPr/>
          <a:lstStyle/>
          <a:p>
            <a:r>
              <a:rPr lang="en-US" dirty="0"/>
              <a:t>On Sin</a:t>
            </a:r>
          </a:p>
        </p:txBody>
      </p:sp>
      <p:sp>
        <p:nvSpPr>
          <p:cNvPr id="3" name="Content Placeholder 2">
            <a:extLst>
              <a:ext uri="{FF2B5EF4-FFF2-40B4-BE49-F238E27FC236}">
                <a16:creationId xmlns:a16="http://schemas.microsoft.com/office/drawing/2014/main" id="{C6D6BAB3-482E-9FF9-3A2F-BB1E943E4247}"/>
              </a:ext>
            </a:extLst>
          </p:cNvPr>
          <p:cNvSpPr>
            <a:spLocks noGrp="1"/>
          </p:cNvSpPr>
          <p:nvPr>
            <p:ph sz="quarter" idx="1"/>
          </p:nvPr>
        </p:nvSpPr>
        <p:spPr/>
        <p:txBody>
          <a:bodyPr>
            <a:normAutofit/>
          </a:bodyPr>
          <a:lstStyle/>
          <a:p>
            <a:r>
              <a:rPr lang="en-US" sz="2800" dirty="0"/>
              <a:t>If there was no God, there was no creation, there was no fall  into sin and no sin.</a:t>
            </a:r>
          </a:p>
          <a:p>
            <a:r>
              <a:rPr lang="en-US" sz="2800" dirty="0"/>
              <a:t>That means that there is no need for redemption and the story of Jesus becomes superfluous.</a:t>
            </a:r>
          </a:p>
          <a:p>
            <a:r>
              <a:rPr lang="en-US" sz="2800" dirty="0"/>
              <a:t>This was actually argued by an atheist who debated the Christian apologist William Lane Craig.</a:t>
            </a:r>
          </a:p>
        </p:txBody>
      </p:sp>
    </p:spTree>
    <p:extLst>
      <p:ext uri="{BB962C8B-B14F-4D97-AF65-F5344CB8AC3E}">
        <p14:creationId xmlns:p14="http://schemas.microsoft.com/office/powerpoint/2010/main" val="213930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Will </a:t>
            </a:r>
            <a:r>
              <a:rPr lang="en-US" dirty="0" err="1"/>
              <a:t>Provine</a:t>
            </a:r>
            <a:r>
              <a:rPr lang="en-US" dirty="0"/>
              <a:t>, Cornell University</a:t>
            </a:r>
          </a:p>
        </p:txBody>
      </p:sp>
      <p:sp>
        <p:nvSpPr>
          <p:cNvPr id="3" name="Content Placeholder 2"/>
          <p:cNvSpPr>
            <a:spLocks noGrp="1"/>
          </p:cNvSpPr>
          <p:nvPr>
            <p:ph sz="quarter" idx="1"/>
          </p:nvPr>
        </p:nvSpPr>
        <p:spPr/>
        <p:txBody>
          <a:bodyPr>
            <a:noAutofit/>
          </a:bodyPr>
          <a:lstStyle/>
          <a:p>
            <a:pPr marL="0" indent="0">
              <a:buNone/>
            </a:pPr>
            <a:r>
              <a:rPr lang="en-US" sz="3200" dirty="0"/>
              <a:t>“Let me summarize my views on what modern evolutionary biology tells us loud and clear … There are no gods, no purposes, no goal-directed forces of any kind. There is no life after death. When I die, I am absolutely certain that I am going to be dead. That’s the end for me. There is </a:t>
            </a:r>
            <a:r>
              <a:rPr lang="en-US" sz="3200" u="sng" dirty="0"/>
              <a:t>no ultimate foundation for ethics</a:t>
            </a:r>
            <a:r>
              <a:rPr lang="en-US" sz="3200" dirty="0"/>
              <a:t>, no ultimate meaning to life, and no free will for humans, either” (</a:t>
            </a:r>
            <a:r>
              <a:rPr lang="en-US" sz="3200" dirty="0" err="1"/>
              <a:t>Provine</a:t>
            </a:r>
            <a:r>
              <a:rPr lang="en-US" sz="3200" dirty="0"/>
              <a:t>, W. B., </a:t>
            </a:r>
            <a:r>
              <a:rPr lang="en-US" sz="3200" i="1" dirty="0"/>
              <a:t>Origins Research</a:t>
            </a:r>
            <a:r>
              <a:rPr lang="en-US" sz="3200" dirty="0"/>
              <a:t> </a:t>
            </a:r>
            <a:r>
              <a:rPr lang="en-US" sz="3200" b="1" dirty="0"/>
              <a:t>16</a:t>
            </a:r>
            <a:r>
              <a:rPr lang="en-US" sz="3200" dirty="0"/>
              <a:t>(1), 9, 1994).</a:t>
            </a:r>
          </a:p>
        </p:txBody>
      </p:sp>
    </p:spTree>
    <p:extLst>
      <p:ext uri="{BB962C8B-B14F-4D97-AF65-F5344CB8AC3E}">
        <p14:creationId xmlns:p14="http://schemas.microsoft.com/office/powerpoint/2010/main" val="9869982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20740</TotalTime>
  <Words>1703</Words>
  <Application>Microsoft Office PowerPoint</Application>
  <PresentationFormat>On-screen Show (4:3)</PresentationFormat>
  <Paragraphs>77</Paragraphs>
  <Slides>21</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Calibri</vt:lpstr>
      <vt:lpstr>Franklin Gothic Book</vt:lpstr>
      <vt:lpstr>Perpetua</vt:lpstr>
      <vt:lpstr>Times New Roman</vt:lpstr>
      <vt:lpstr>Wingdings 2</vt:lpstr>
      <vt:lpstr>Equity</vt:lpstr>
      <vt:lpstr>The Importance of Beginnings: Why It Matters</vt:lpstr>
      <vt:lpstr>Assumption</vt:lpstr>
      <vt:lpstr>Assumption</vt:lpstr>
      <vt:lpstr>Outline</vt:lpstr>
      <vt:lpstr>I. Darwinian Origins: Dramatic Examples</vt:lpstr>
      <vt:lpstr>The Great Ape Project</vt:lpstr>
      <vt:lpstr>On Design</vt:lpstr>
      <vt:lpstr>On Sin</vt:lpstr>
      <vt:lpstr>Will Provine, Cornell University</vt:lpstr>
      <vt:lpstr>Charles Darwin, The Descent of Man</vt:lpstr>
      <vt:lpstr>Charles Darwin, The Descent of Man</vt:lpstr>
      <vt:lpstr>Charles Darwin, The Descent of Man</vt:lpstr>
      <vt:lpstr>Nazi Germany</vt:lpstr>
      <vt:lpstr>National and Individual Totalitarianism</vt:lpstr>
      <vt:lpstr>National and Individual Totalitarianism</vt:lpstr>
      <vt:lpstr>II. Darwinian Origins: Less Visible Examples</vt:lpstr>
      <vt:lpstr>II. Less Visible Examples</vt:lpstr>
      <vt:lpstr>II. Less Visible Examples</vt:lpstr>
      <vt:lpstr>II. Less Visible Examples</vt:lpstr>
      <vt:lpstr>The Fact/Value Split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Joel</dc:creator>
  <cp:lastModifiedBy>joelheck2@gmail.com</cp:lastModifiedBy>
  <cp:revision>283</cp:revision>
  <dcterms:created xsi:type="dcterms:W3CDTF">2014-12-31T15:09:19Z</dcterms:created>
  <dcterms:modified xsi:type="dcterms:W3CDTF">2022-11-05T02:52:31Z</dcterms:modified>
</cp:coreProperties>
</file>