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92" r:id="rId3"/>
    <p:sldId id="293" r:id="rId4"/>
    <p:sldId id="257" r:id="rId5"/>
    <p:sldId id="271" r:id="rId6"/>
    <p:sldId id="272" r:id="rId7"/>
    <p:sldId id="294" r:id="rId8"/>
    <p:sldId id="295" r:id="rId9"/>
    <p:sldId id="273" r:id="rId10"/>
    <p:sldId id="299" r:id="rId11"/>
    <p:sldId id="288" r:id="rId12"/>
    <p:sldId id="274" r:id="rId13"/>
    <p:sldId id="290" r:id="rId14"/>
    <p:sldId id="275" r:id="rId15"/>
    <p:sldId id="277" r:id="rId16"/>
    <p:sldId id="284" r:id="rId17"/>
    <p:sldId id="260" r:id="rId18"/>
    <p:sldId id="285" r:id="rId19"/>
    <p:sldId id="286" r:id="rId20"/>
    <p:sldId id="270" r:id="rId21"/>
    <p:sldId id="287" r:id="rId22"/>
    <p:sldId id="301" r:id="rId23"/>
    <p:sldId id="282" r:id="rId24"/>
    <p:sldId id="276" r:id="rId25"/>
    <p:sldId id="298" r:id="rId26"/>
    <p:sldId id="300" r:id="rId27"/>
    <p:sldId id="258" r:id="rId28"/>
    <p:sldId id="283" r:id="rId29"/>
    <p:sldId id="261" r:id="rId30"/>
    <p:sldId id="280" r:id="rId31"/>
    <p:sldId id="268" r:id="rId32"/>
    <p:sldId id="264" r:id="rId33"/>
    <p:sldId id="269" r:id="rId34"/>
    <p:sldId id="265" r:id="rId35"/>
    <p:sldId id="297" r:id="rId36"/>
    <p:sldId id="281" r:id="rId37"/>
    <p:sldId id="278" r:id="rId38"/>
    <p:sldId id="279" r:id="rId39"/>
    <p:sldId id="296" r:id="rId40"/>
    <p:sldId id="29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48" y="108"/>
      </p:cViewPr>
      <p:guideLst>
        <p:guide orient="horz" pos="2160"/>
        <p:guide pos="2880"/>
      </p:guideLst>
    </p:cSldViewPr>
  </p:slideViewPr>
  <p:notesTextViewPr>
    <p:cViewPr>
      <p:scale>
        <a:sx n="1" d="1"/>
        <a:sy n="1" d="1"/>
      </p:scale>
      <p:origin x="0" y="0"/>
    </p:cViewPr>
  </p:notesTextViewPr>
  <p:sorterViewPr>
    <p:cViewPr>
      <p:scale>
        <a:sx n="100" d="100"/>
        <a:sy n="100" d="100"/>
      </p:scale>
      <p:origin x="0" y="4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37C34-FE04-4F73-ACA5-66210AF26DDC}" type="datetimeFigureOut">
              <a:rPr lang="en-US" smtClean="0"/>
              <a:t>10/31/2022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72F359-020A-42BD-B959-ABB936D88564}" type="slidenum">
              <a:rPr lang="en-US" smtClean="0"/>
              <a:t>‹#›</a:t>
            </a:fld>
            <a:endParaRPr lang="en-US"/>
          </a:p>
        </p:txBody>
      </p:sp>
    </p:spTree>
    <p:extLst>
      <p:ext uri="{BB962C8B-B14F-4D97-AF65-F5344CB8AC3E}">
        <p14:creationId xmlns:p14="http://schemas.microsoft.com/office/powerpoint/2010/main" val="15645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6E52A56F-52AB-401F-ACF4-95F84B57B3FD}" type="slidenum">
              <a:rPr lang="en-US" altLang="en-US" smtClean="0">
                <a:latin typeface="Calibri" pitchFamily="34" charset="0"/>
              </a:rPr>
              <a:pPr fontAlgn="base">
                <a:spcBef>
                  <a:spcPct val="0"/>
                </a:spcBef>
                <a:spcAft>
                  <a:spcPct val="0"/>
                </a:spcAft>
                <a:defRPr/>
              </a:pPr>
              <a:t>3</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Rio de Janeiro, Brazil, 1922-1931.</a:t>
            </a:r>
          </a:p>
        </p:txBody>
      </p:sp>
      <p:sp>
        <p:nvSpPr>
          <p:cNvPr id="4" name="Slide Number Placeholder 3"/>
          <p:cNvSpPr>
            <a:spLocks noGrp="1"/>
          </p:cNvSpPr>
          <p:nvPr>
            <p:ph type="sldNum" sz="quarter" idx="5"/>
          </p:nvPr>
        </p:nvSpPr>
        <p:spPr/>
        <p:txBody>
          <a:bodyPr/>
          <a:lstStyle/>
          <a:p>
            <a:fld id="{A072F359-020A-42BD-B959-ABB936D88564}" type="slidenum">
              <a:rPr lang="en-US" smtClean="0"/>
              <a:t>4</a:t>
            </a:fld>
            <a:endParaRPr lang="en-US"/>
          </a:p>
        </p:txBody>
      </p:sp>
    </p:spTree>
    <p:extLst>
      <p:ext uri="{BB962C8B-B14F-4D97-AF65-F5344CB8AC3E}">
        <p14:creationId xmlns:p14="http://schemas.microsoft.com/office/powerpoint/2010/main" val="348877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6DE55153-94F1-4721-A28F-6DB807A42F62}" type="slidenum">
              <a:rPr lang="en-US" altLang="en-US" smtClean="0">
                <a:latin typeface="Calibri" pitchFamily="34" charset="0"/>
              </a:rPr>
              <a:pPr fontAlgn="base">
                <a:spcBef>
                  <a:spcPct val="0"/>
                </a:spcBef>
                <a:spcAft>
                  <a:spcPct val="0"/>
                </a:spcAft>
                <a:defRPr/>
              </a:pPr>
              <a:t>7</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84B8A02A-4BB8-4741-B63E-2D41ADA18AB1}" type="datetimeFigureOut">
              <a:rPr lang="en-US" smtClean="0"/>
              <a:pPr/>
              <a:t>10/31/2022</a:t>
            </a:fld>
            <a:endParaRPr lang="en-US"/>
          </a:p>
        </p:txBody>
      </p:sp>
      <p:sp>
        <p:nvSpPr>
          <p:cNvPr id="17" name="Slide Number Placeholder 16"/>
          <p:cNvSpPr>
            <a:spLocks noGrp="1"/>
          </p:cNvSpPr>
          <p:nvPr>
            <p:ph type="sldNum" sz="quarter" idx="11"/>
          </p:nvPr>
        </p:nvSpPr>
        <p:spPr/>
        <p:txBody>
          <a:bodyPr/>
          <a:lstStyle/>
          <a:p>
            <a:fld id="{40DDB6AE-DDC4-4655-BB40-3C136E3E7498}"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8A02A-4BB8-4741-B63E-2D41ADA18AB1}"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DB6AE-DDC4-4655-BB40-3C136E3E74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8A02A-4BB8-4741-B63E-2D41ADA18AB1}"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DB6AE-DDC4-4655-BB40-3C136E3E7498}"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84B8A02A-4BB8-4741-B63E-2D41ADA18AB1}" type="datetimeFigureOut">
              <a:rPr lang="en-US" smtClean="0"/>
              <a:pPr/>
              <a:t>10/31/2022</a:t>
            </a:fld>
            <a:endParaRPr lang="en-US"/>
          </a:p>
        </p:txBody>
      </p:sp>
      <p:sp>
        <p:nvSpPr>
          <p:cNvPr id="12" name="Slide Number Placeholder 11"/>
          <p:cNvSpPr>
            <a:spLocks noGrp="1"/>
          </p:cNvSpPr>
          <p:nvPr>
            <p:ph type="sldNum" sz="quarter" idx="15"/>
          </p:nvPr>
        </p:nvSpPr>
        <p:spPr/>
        <p:txBody>
          <a:bodyPr/>
          <a:lstStyle/>
          <a:p>
            <a:fld id="{40DDB6AE-DDC4-4655-BB40-3C136E3E7498}"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84B8A02A-4BB8-4741-B63E-2D41ADA18AB1}" type="datetimeFigureOut">
              <a:rPr lang="en-US" smtClean="0"/>
              <a:pPr/>
              <a:t>10/31/2022</a:t>
            </a:fld>
            <a:endParaRPr lang="en-US"/>
          </a:p>
        </p:txBody>
      </p:sp>
      <p:sp>
        <p:nvSpPr>
          <p:cNvPr id="14" name="Slide Number Placeholder 13"/>
          <p:cNvSpPr>
            <a:spLocks noGrp="1"/>
          </p:cNvSpPr>
          <p:nvPr>
            <p:ph type="sldNum" sz="quarter" idx="11"/>
          </p:nvPr>
        </p:nvSpPr>
        <p:spPr/>
        <p:txBody>
          <a:bodyPr/>
          <a:lstStyle/>
          <a:p>
            <a:fld id="{40DDB6AE-DDC4-4655-BB40-3C136E3E7498}"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84B8A02A-4BB8-4741-B63E-2D41ADA18AB1}" type="datetimeFigureOut">
              <a:rPr lang="en-US" smtClean="0"/>
              <a:pPr/>
              <a:t>10/31/2022</a:t>
            </a:fld>
            <a:endParaRPr lang="en-US"/>
          </a:p>
        </p:txBody>
      </p:sp>
      <p:sp>
        <p:nvSpPr>
          <p:cNvPr id="12" name="Slide Number Placeholder 11"/>
          <p:cNvSpPr>
            <a:spLocks noGrp="1"/>
          </p:cNvSpPr>
          <p:nvPr>
            <p:ph type="sldNum" sz="quarter" idx="16"/>
          </p:nvPr>
        </p:nvSpPr>
        <p:spPr/>
        <p:txBody>
          <a:bodyPr/>
          <a:lstStyle/>
          <a:p>
            <a:fld id="{40DDB6AE-DDC4-4655-BB40-3C136E3E7498}"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84B8A02A-4BB8-4741-B63E-2D41ADA18AB1}" type="datetimeFigureOut">
              <a:rPr lang="en-US" smtClean="0"/>
              <a:pPr/>
              <a:t>10/31/2022</a:t>
            </a:fld>
            <a:endParaRPr lang="en-US"/>
          </a:p>
        </p:txBody>
      </p:sp>
      <p:sp>
        <p:nvSpPr>
          <p:cNvPr id="12" name="Slide Number Placeholder 11"/>
          <p:cNvSpPr>
            <a:spLocks noGrp="1"/>
          </p:cNvSpPr>
          <p:nvPr>
            <p:ph type="sldNum" sz="quarter" idx="17"/>
          </p:nvPr>
        </p:nvSpPr>
        <p:spPr/>
        <p:txBody>
          <a:bodyPr/>
          <a:lstStyle/>
          <a:p>
            <a:fld id="{40DDB6AE-DDC4-4655-BB40-3C136E3E7498}"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84B8A02A-4BB8-4741-B63E-2D41ADA18AB1}" type="datetimeFigureOut">
              <a:rPr lang="en-US" smtClean="0"/>
              <a:pPr/>
              <a:t>10/31/2022</a:t>
            </a:fld>
            <a:endParaRPr lang="en-US"/>
          </a:p>
        </p:txBody>
      </p:sp>
      <p:sp>
        <p:nvSpPr>
          <p:cNvPr id="16" name="Slide Number Placeholder 15"/>
          <p:cNvSpPr>
            <a:spLocks noGrp="1"/>
          </p:cNvSpPr>
          <p:nvPr>
            <p:ph type="sldNum" sz="quarter" idx="11"/>
          </p:nvPr>
        </p:nvSpPr>
        <p:spPr/>
        <p:txBody>
          <a:bodyPr/>
          <a:lstStyle/>
          <a:p>
            <a:fld id="{40DDB6AE-DDC4-4655-BB40-3C136E3E749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4B8A02A-4BB8-4741-B63E-2D41ADA18AB1}" type="datetimeFigureOut">
              <a:rPr lang="en-US" smtClean="0"/>
              <a:pPr/>
              <a:t>10/31/2022</a:t>
            </a:fld>
            <a:endParaRPr lang="en-US"/>
          </a:p>
        </p:txBody>
      </p:sp>
      <p:sp>
        <p:nvSpPr>
          <p:cNvPr id="8" name="Slide Number Placeholder 7"/>
          <p:cNvSpPr>
            <a:spLocks noGrp="1"/>
          </p:cNvSpPr>
          <p:nvPr>
            <p:ph type="sldNum" sz="quarter" idx="11"/>
          </p:nvPr>
        </p:nvSpPr>
        <p:spPr/>
        <p:txBody>
          <a:bodyPr/>
          <a:lstStyle/>
          <a:p>
            <a:fld id="{40DDB6AE-DDC4-4655-BB40-3C136E3E749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84B8A02A-4BB8-4741-B63E-2D41ADA18AB1}" type="datetimeFigureOut">
              <a:rPr lang="en-US" smtClean="0"/>
              <a:pPr/>
              <a:t>10/31/2022</a:t>
            </a:fld>
            <a:endParaRPr lang="en-US"/>
          </a:p>
        </p:txBody>
      </p:sp>
      <p:sp>
        <p:nvSpPr>
          <p:cNvPr id="19" name="Slide Number Placeholder 18"/>
          <p:cNvSpPr>
            <a:spLocks noGrp="1"/>
          </p:cNvSpPr>
          <p:nvPr>
            <p:ph type="sldNum" sz="quarter" idx="16"/>
          </p:nvPr>
        </p:nvSpPr>
        <p:spPr/>
        <p:txBody>
          <a:bodyPr/>
          <a:lstStyle/>
          <a:p>
            <a:fld id="{40DDB6AE-DDC4-4655-BB40-3C136E3E7498}"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84B8A02A-4BB8-4741-B63E-2D41ADA18AB1}" type="datetimeFigureOut">
              <a:rPr lang="en-US" smtClean="0"/>
              <a:pPr/>
              <a:t>10/31/2022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40DDB6AE-DDC4-4655-BB40-3C136E3E7498}"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4B8A02A-4BB8-4741-B63E-2D41ADA18AB1}" type="datetimeFigureOut">
              <a:rPr lang="en-US" smtClean="0"/>
              <a:pPr/>
              <a:t>10/31/2022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40DDB6AE-DDC4-4655-BB40-3C136E3E7498}"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800" dirty="0"/>
              <a:t>November 5, 2022</a:t>
            </a:r>
          </a:p>
        </p:txBody>
      </p:sp>
      <p:sp>
        <p:nvSpPr>
          <p:cNvPr id="2" name="Title 1"/>
          <p:cNvSpPr>
            <a:spLocks noGrp="1"/>
          </p:cNvSpPr>
          <p:nvPr>
            <p:ph type="title"/>
          </p:nvPr>
        </p:nvSpPr>
        <p:spPr/>
        <p:txBody>
          <a:bodyPr>
            <a:noAutofit/>
          </a:bodyPr>
          <a:lstStyle/>
          <a:p>
            <a:r>
              <a:rPr lang="en-US" sz="2000" dirty="0"/>
              <a:t>The New Testament View of Creation</a:t>
            </a:r>
          </a:p>
        </p:txBody>
      </p:sp>
      <p:sp>
        <p:nvSpPr>
          <p:cNvPr id="4" name="AutoShape 2" descr="data:image/jpg;base64,/9j/4AAQSkZJRgABAQAAAQABAAD/2wBDAAkGBwgHBgkIBwgKCgkLDRYPDQwMDRsUFRAWIB0iIiAdHx8kKDQsJCYxJx8fLT0tMTU3Ojo6Iys/RD84QzQ5Ojf/2wBDAQoKCg0MDRoPDxo3JR8lNzc3Nzc3Nzc3Nzc3Nzc3Nzc3Nzc3Nzc3Nzc3Nzc3Nzc3Nzc3Nzc3Nzc3Nzc3Nzc3Nzf/wAARCACLALoDASIAAhEBAxEB/8QAGwAAAwEBAQEBAAAAAAAAAAAAAwQFAgYBAAf/xAA9EAACAgEEAQMBBgQEBAUFAAABAgMEEQAFEiExE0FRIgYUIzJhcRWBkaFCUmKxJCUz0RZTcpLhVJPC0vH/xAAYAQEBAQEBAAAAAAAAAAAAAAABAAIDBP/EAB0RAQADAQEBAQEBAAAAAAAAAAABAhEDITESQVH/2gAMAwEAAhEDEQA/AP0CAADz38aaA1CqO6AyQzK6+eCPy6+ceRqnFcjmgLqwz4xrUX/1yZty/UI0/npWzaSpAZHx14GjRKXJY9570lc2t7l2IyEmFTkr868dun6s7fnIUtvnNiBJSnAnyDrzctzioxjJBkbpQO8nWb1hKVRmx0BgAag0kSsf4jujP9RPpIx/KNNfWZXaiLb42LsPGT/CD50tboosrXNxcyQRH6EUd+fGgQzRRSfxPdJCoJPooWx1+2qEE/3mnLb3NBDWBBQMwGR7a6RLLWJd1hKRBq1EYBI+ltBjttHPHX2aFWRvpMpUk5/U+2tpPLu0oDD0tvB6blgseuwdO071YSSV9ugZymOTKMBu8Hv5GnUA0dfb5g+4SvanK9Ljl3p+evLfrMLh+6IjgoVbBx89aDVg28SSCm6NaLEgv9XE+5GdeS05LKJc3h1hAQAxR585yP5/t86tDNZqdPku0VmsznzIScE++qAksRqW3CWCJfcA/wBtbpsx9YRVliJbtlYEN/20naoU4FkszJPdOT+EG5nJ8gZ/2OoFVmoRM8tDbjNJMQXwMKG8DI9tGsjcVhaxcsR1IVXLIicjrSvuF1kalEKUCnPNlxzAHXXnHtjr99Bks1qAkS5be33x9AR8izEZ6Pv0dK0OO7WrFRDaewzngA6/TyxyPePONeg2plElPa4YBIvImYAHP8v99HV9wlQrt+3168fIjlKOw3+b4Ix8aVkqxq88e4bpLlkxJDF4+o9EdefI6x+2jE2zWVcJasV+L9MqZ6H76h7rXqVrMa2JNxZCcK0ZJBH7jT8NqtHK7bdtM9kgZ9RsgsceDkdY9we86oSpuFipKOMdKZW+h8hhjrGf0/pqhOeH3PAaOluD9Y+rIyDr2SKaFc1tsIbHXqS5GqT0brJwG7eH5vwySB8ZOo5O3filpb80oJYoxOejjr/tq0F44LMkjO221AD0SJB2dENWMHH3Ov8A+8aFHWqxRljtF1mySQzEgD9NZNFCSf4BZ/8Auj/vqlL8FjbJZleGxTMzqG6YKxz8/wBD/MHW2rGSRpIZEdQe1zk/1GgQSxTNYjtS7M7qFkTgO8kcgzqfnHXfsTnQUgf0oiNrVTJEVUUL2RxLDPFTjIHknHWD1qxpbpAOoQpwceVOmTDj21IhmsVkR5ZWMZYLxtR+m6knocvBPwff51cgkWdOwQ46IYa8fXnNJ2PjvW0TGIG7be9m1FLIzehDligH5tTElmvzCzIpipRdFCM5x4OuylhDKQw8jGoW7bZLNFFWq8Y4C2ZCB7a1S8SzapaOEbpbNu2QtKE/h94z++mhbq3686TQ5rQplgUJBHwPk6nzmPcJv4XVyKlfqZh0OtM0Lwt2o6m2oi1IDiXkSCBjrojsa7RLmJPXubhZSGs6RbcY0PD0wQB74YEYPjGm5pJ67ptm01nUEDM7flPfY5AZzj30rdvyWrY2va/Syh/GYsRxH8h2MjB717cvWIBFs8XOxuMkZZrCIVVTnrx3jOP2HnzrWoSGXb9oryfdWFzcVbuPn9RZm7IB8/yHeNMx0XkDbjv8x9OLMiwgY4gZPePPXt79aXaStsMH3i0y2Nwl+lA8vLGeRVSx8DOQGPzolfcbUCx3d1BjrTt9ETKxlViRxGPCgDrHZP8APGkCVHtX43j2yBKlAkDyM998gV85z2Mgg6ap2dt2+41JZmkeRyRJJIH5OfK5Hhus4PZ78682fdJN2SRRUZK31BJlBVXX2Iz859vGDnB0OSeLYXSvXpzzvJGqwysxPqsufwi+OiBkjl0e+xpD25ttmd7L7huCx7f9TMobwDjGSfGMH3IPxoIvUqZWLZqD2LEickYqe145VgcZK9AdflyPbWa9Cew67rvNqSvykUxRqvpkeVUMPZjyAK5bvGCDo9C9V3GOxToVZa0cnPFiupRc5w2SADG4I7DAH4yM4UYFcWWd7ckkU0kHGWuJwSFPwAfpP6g6kwy7HDF69Ws9ouwLSvjCljjJz+UZAyQMZ/XTW7HaKclNd2d2mrj1wUTvjgoXIXsgZ7xnj0Tgd6BS3GxY5psVBIq5HEMY+LI2ccmJ6YHDeO+wcMDnQsM+pvFslX9Db1JUhWOXPf1jonx0M95z7Y1Osx7PHIwt7zLY4jj6Yl5EjOQD5Gc9A9Z6HnVG/BDYrId/ljrPXl5QSJY5M2BnJHEZJGcrg6xJVqwUYxtm1w3kZMESv+ZG7Y9gglvOOuR8nUsI1dw5JJ/CaFq2uWKPNI3Fus/Sx6A9sHGD15zpq3FubcpK7wwq0f1LIM8GxnOR5/UH486DDX+0k+PvFtK0I+o8UVnxg9YAOP8AD/cfB1md9qlqQUbu5/eJm4oJVPFy/gMMZ4t2PPzqSbIJIZbD7jv0S4Y/hwZJCjHt5B7Ht1nsnQzfoQkxNvVolPpJMBOcfrx0X069GzHW2/ZJZmgb65pEySOK5YEn/UPA/wALADwNH/5u31R7Jt6oe1DyYYD2zhcZ/bR4BdxjhsV4dzrbVNZsR4Qp9UcqoSOYx/mB7wc9jrz2B4IvxBFsW4gGT7wrLM49WXlnsnsHKns9frhhm1VNmHb/APmluD1EUiSZPoH/AKu/H+3+2pEwrM6S/wDiWUqmeDc8/T6gByQcHBPHP+r5wdPrb0TRxSO6WNyrO8iepHYj9VW5A4+nGQSAADjyMfm5DRdvftJarQTD6Sfup9PGT5MTnrJ5HIOf00zTtRV2X7xvhsgKYmR0A5ScwM9fB+nA9z+w0vuI+/vYNW9tk6soZY58Bk+k9hh32QpPvgHBBGdUxsYo8dBUsCzHhhxk9wQR+/R7GtSxA/H7655WtVFEjxWY441yHMn3iMnHkEZcft4x7HAGuhr2FnjOWQuvR4sCMj9teLpznnOx8dq2/Xkuc3/bpo6Mn8LBWR5OUgjOGYe+D86Slc7Rt9Xb6qM1u0RzUt9ePc/y/trsGTzqRZ20QXpN0i5yTekVEJbClsdEfB9s63TprNq4QF2rsdcV4GaxKGJmHMyyISCcddnPgZ05b3OKo0SlR98lQFBL9IVSQDk94wcfzxqNFAu00Zd8sVXNtCZmhdu4wThyCoJK++DnxnTVCGJgd93QrZd8NWC18OvkfSATyz1j5wDjXaJcx9ugj24Hdt3ksG/PhTDLKSodejwXxg+cnoeeu9O7dKN9gdb1OVYBwk5PGyI5zyHDOG+nA7677GpVaCLc1ffN5kZKsLM/oWImQRenyAZScFQQSWBHefjrRRY3Le7skVNHox1i4jknibiMgBWxkBiQWwDkDvkMga1qN7l/Eb038Op1zTqRg4s+oVDpxZWwyHKEEqQMHOD48ja7+Nv3CDa2gu3Pwoy+4LECrtIfpxx6weySPGPBGSHRbqWomosyy55RMsi49biAH4g/mAJwcdZ61KqJsn2Uokwyxy4lk+6xzTgpXZs/ho5yIlyOOScZ6+Bp1KVnYo7F2WxuNySaoUCirKqsoA7IyRkg4BI85XOfbSke7WtweGH7MwQrUQq7zHgVZGyRgqxwDxwcjmOQPHWIaEu7v/EN7aSvTBMkUTytGyDrgSvXpOv+ZWycnvBxpvZt+hu2WqUqnFUVyZI5EdVZX4lSAeStk9cgM4PxqRf+F7dtbrNus0u4WinL0zH6zNwXBbiFyxAYAtgZHHP6kr2933aCA1o/uUSxh+TJhJfGFDd4Ug5BUk9YOPB+tVdj22SzLajeZ4/+IaF0Mv1Y7dQwP1YHZz0B3jXkku47+oiiiajVIUmRgC6thjlT/mVhGQRlSM96UWkobLsbGfdbcl20FKFJB6jsoTsMo8jivI8uuuXRJOmfvV28UrbdQNapHII2Ylo/wwQAyFcAgr4APjHnxoElPadkcskf3u/6TymEIWDjlyJVe8EFm4jORzIGQcadLXN4gilgWSlJFKytzJ4SrkjrxkHAYHHyP1AJebjSqpUrtudyXMEgMUxYc+efpwB0ze35ST++o9HcNrjVk2TaxYYMuODFgI1wVZSQTgK+VAHyB2CNUJYds2itLHekmuGZ/VaNlMp64jP6AFR2TkHyc682/cZZ5Ur09raGnxPCVAOHTYBx4wRhgVJ989juBaSPfLkyurxU41zhOWQ6nkMkd9heDAkDsEEEd6WkNqN2Q7lH9JI7r2Cf6g4OtX9laTlZ3He5VhGQkgwGBJBAyOsgqMYHyCG1s71siEqd5BK9Z5Z//HShdr3TbJY69SESMvBUi9QZ5Djkf1APnWWjWJLNWLYY3liCrEwQGN8jGO/GB0f2Gt17FmWb1atGONDyUMygFGB7B/Q9aYEW9zAmS1DCrqQFUdocnBz79aiD6UjGcjY64E0gjfke2UjBbGP0AP7foNFjrNab7ruGxwLEyHLKwIGPqxn/ANRb+59zoMmzeuxnl3SYuE4h0P5R/wD0Z1gvRilRRulxyzcMhsgMDnv49/5apIktRorOY9tnhJc85Klkg4x0QPBB4jr58+exxL161ey8kvq8maZhC4XJHfs4z/m04Yqd6WOWrdlWWIFA6ddH9PfQxOI7rY3WKQxsA6Tx9hT10fk9d++NHn9WyrUrS2fw2HpzquWjYYOPnHx+2R+ujvGD57GufMJrMX26H8FWwPQbkF/MSeJ7HZ/wn31doW0txDPH1BkNg9df0x+2NeLpzmk/qvx1raJ8khY2yKXcEtnIZIzGR7FSc/1/+dc+4b7Tbs1csg2+lIQVUhizqwznBBjYMhwe8qT8jXaOmou/UbM9ZfuDMkizLKVR/T9XHkFsEjrPfzjWufTRauJj2n3ndY6dMx/cqrxvKk0b/jJ7MpH0svsAfdSfbOtboJFibYNiqNVhUenJNCgxCxwwBUkZXGSzDPRwOz0vA0m1bZYqV40+/Gwv3p6MIIjMpLfSpPZAK9H/ADA4Peifh/ZbYvVWOGO9YVQeyqPNwPX1HimTnAyASQM5OvREsHqqbVssqvKYmtlXaa2QAEHLGGJP0jkQoHZPf+o6NW+z9JLlixdCTrOZMRvCmFWTBYEgZYEgdE9D+R1EgpV9q2iTdNxpmRVw0dWdlKQciAX+oZTPRIyQMnHZOntqs7puVs3mSOrT9XhNHYlLFAi4ZUA+nHLJ9TPefhe9AKGDcN9bhvS+lTgkBDSD0/rDkFSoPFwRxwwI4k9fVgij/E2rTybXt1ZuSEqsin1WPEKzZyw+orIhAJ9+z7HM97bt2QUKzSycp+DNAGVopEOQSf8AD2Mgno9eRpqaWCnFes7bVim3ALiRfyNIVGVBbGSMDojOcY06m5Bt78Ny3Rfu80UI9SOWT/pqTkBwOjg58+O/10Gefct4iaKkBUqsivHMDnmhDBgSO1bJBGM+PPeArSoyXDDu+9WTHJGgICn0wBg9/KghhlDn8o717Nudq670NjiSJImMYkP04KeQQBlFPgNg+3WNSWIYYYFir3JltW40D8nRQxPjmB7akyw71us7JMsdWCOQgFGPalCCA3ROeQ7GMFT5Gmo6tTaI5NwtHE3fNkZuOGYHwTjPjvSscu57q9iNA8NYygK4kGQoxkAj+oIPnzqgGq231aCepHixc9Mq1jioLnrOQuBkkDPv+upbXvtFerYrUfQPBcsxC5JABxyz2rZ6wQQR2NOJ6Ow10hWSa3JjBDuCwUYy2P7nGmaNq1bsE+iiVfTyrq3k5x/tqCB/CqUEE1jcLj2grmKcxfSqEvyOffCtkg5yMnvRhV+z2Bz2+OZveWSHmzn5Le5PnPvqz6FWCWRlCmWXDPk9n4zoXGv/APSRf+0aY9SQ9PdbACTWQgeYMMDBC+dEetVoMkN67M5kyFyfA868ajNgWbtrAiGfpPgj31qbc6DuiPGbHEAhgM5zpJzZ56LysKzSHGRwOeP7609mUSMtfbBnljkR0ce+gtZsjC0KQTjjJIx1puGTdHlUycEGRlR76C+hEzSIV26NQJM58Fc+To16OwH5LSgnRh79EHWb6EzgG60RYEYz1oE88FeD7tavMcjAkB7GhA+iVaVpdtkjDLxV4JCGPeT/AH0UytWKSpaWQNlQZ14lfHXMftnvS0v3eOEMu5zMBgdd500k0EkBV7qtkeWA7/U6EsVLK2VI65L8HyPnW3QagQLJAwZUC8j+aBshiPcr/wBtWaF1bilSR6qdNj3/AG14+vOec/qPjtW2+Sn7hs9O1YW3PGzyxYZBzbjyXtSVzgkd+fk65ijR3O3bjv7sCHgDKYpMRmVlyVjIBKyIThw3lWB6I6HeSLqRum1rdmpyq5R6s3qIB+VusEEft4Pt+2db59P4zauOfDz/AGnv13iMbbfE4MnpyH1IiVbkucD82ODowOAVI8nB71sbzal2faJ6ohqx/jwFTxkByhjYLgqB566Y4HgHQftNYeWtNSq819GzFEx5iP1GcHGA2AwB4HGcNhh7HTP3iP7NbNXrGVGtOSsSzSMFDEluHI8iqAniM/6R3rtEsCW71XYkO3UZkO42FLRtYdmLNx4qzMclu1Vf6a3t1Jtsis7vu0sz2GQ5UHkwQFmVWx+dlyQDjx1rK2DT2qvuu4VZHvRw8GVQC68iOQ+nr/CCcZ8daxtu4WtxverGhmoSFmFlSAiqPyhR5b9SfB69tagM047O/jl97D0GYyZIB/MmCmMcXXiQQRjB/XT825QbdGNv2zEkyqoBLhyATgEgnLePbSNzdTLaShtKA4Vl4+I5ADh1DD8rL8n517blo/Zym3oAPOrKoRjzaJT7Lnsj9NOiVyt6n3YSbmIYyxw6hsqf6/OvJT9/qQybfKsfE8k6+kjsYPxqHt0W47rM1jcniWDPH0+JwcHORn509a3OPb1hqbbWDqcrlPCEeR++oMS7fWpWI7E5M05Yt6XLKg+eQz7gdaBPeu7rNFJtTOtZogxY/QFJPef1xolfajPL9/3RwXC+RkZHyfjWZ919RPQ2iJHXtQR3gjTiHobWlHFixK01j0+DnPTd58aXbfVVio2u2QDgHA70SpDNUrPLesEqBkIT2n6froY3zbcD/wDXT4ntcRV4XjuWBJyP1d6NRfbxII4YwfgkaQg2uFB6s8hc4ye9FhuRRuBVh5L8/GqTCjafcPWxXVRER5I8aAtacOJLVsft4xpipPLLkSLwP76BbrVGYvLMT+gOompmo2lVJ5A5yO8+NfW4akCGUVvV/voNKClLGTEDke+jWJrKMI4IsqR7jQiRnDIfR2/C4+kEa0nAInPbc8vzH30dW3DiFAA71SjWQw/WwDY/voSQkVVmUGCWDHasPY61Ir15OX3jkfIZhgj9j/30V6t7J/GUrnrI1gpfaQiVInjGqUrU7P3iIcxh8ef82tyLqGthoJsrFIg8EDwNV69uOwMBwWx3rxdOc0nY+O1bfr6Qt7TSsW47lirHJYix6cjDJXByP7k/1Pydc/ToSXt1ubhuyOqV5GEIlHFQqk/rhlwkb5/zZ12DjU3c6rW6rwpNNAxx+JC/Fhj9da59GZq5OSyftRui+jL6VSo/IuCytGVIKuDnrkCRg5HE5B1b32vbm2tqezSwwuVx+ImQV9x14/fUPf22+lBS+zt57a17PESWSMLMQf8ApMwxgt+nxjVinONooQV7svqTJEcEKx5Kvg/vjGvRv+MY1yrbBB6jtE9ydgOZUJzb2zjwPbOh0KE1ud7m6ckLP1DyVlIBypzjUzaIm3e5Pe3F5mCYQxSDivnl1j8y+DnTc+/+rYetURJGL8IlHecec/A0iTe9DcZ7caUyTXdCkiq2OJ+c6Ua1HsUFmON0ubtgOVJwSvzq2kqwpgleeOxnwdIWdqpXLMNy0gDRNyD5wf2P6aYmA39n9yubtRWW9VMDDGQT02vpdwpULTVqsShsc2YfJP6a93Ga0Uij29VERH1Eef5aBVqVqPKW0wknC9++kN3KlqxOk7T4rH6nB8gfA0T/AJWOioH89TFns71Ms0LNGi9cCPGiNskzMS0oyTk96UNVtV4ouEsnNh1r2O7HkrVh8+5GptTbo4Ji80pYt5BOqdRisxAj69iPfWiqhHnr8W+ksPbQK+2xqMTOWOc6LHP1hyFI9tFjlidsBgSNCHgijg/6S9ftpgEnvoDUy7YkhYeipOgK9yXPeB+mhLRdR+ZwNBkt106aUZ+NTkqOv1TStj99LMKgmBZyw1FV+/1j/iJ1qG3FI3FSTqeZaqjCQ8vjWatpxP1D1n40JQlnijcqxOD86AhqySZicCQdgg40O9I3IMYgRoUccT5PplG+RqzVHixDIXXEhHL5Hvr6RdRDdMX0gkMvjVKneSygBOHH99ePrz/HsfHWtt8kK3Wjn4mVFcKwYBhn6h4OuZuVJd337hZFiOGseuK8VYEeQ3ufYjXXyLpKyhMbADiT7jzppfRaHMb7e9exHtO2zqjDjz4HsDPgY+P11qzdi+zleOJYjPYkBdnwASdYoQfwV5pbyo0kr8YnRe2GOs/rqftyvv28PZuIywV/Eb+M67xLni1tEE0kbbhuM30yhX4nrjjStndZN3sNUoq6xrIAz46Olr967cmO2wojQy5Cup/IAdD3DdV+zVeOCnEbMp7kYd4/fW4C3XZ6fOoLJedvr5N7D4GgwbZNHbknM7Gu31Ny850Ss6zxpelj4sY8kfH6a3X3FLqEIjBM4IOkCx3fT4x1IvwiOmHzqY9fei7EWDgnrr/40/LPDtdNnbAA8A/Opv8AG3PfEjPtx0xKGgr8Ar2JAWznGqMd+IOFjH6aixxO7ZmkwD7ao1xWjYDJ5aUbtwSzlXR+K+dFriKv9TyZb30tbeYhREetYWBePOV8t8aTB+bcv/LQ5/TWa8lqRicYB+NASxEq4RO9UaUrSLgjAHvoL5PBWdz47Gl4zUSfGOWjvV9WTPPQJlirN2uTnQjNsYQGFM5HkaUWW0g7QDRkusQAF60eXMkXWA2hE/8Ai5F7YD99elbAUYYEjWJI5kU/iY/nryIFcFpv5akOkbtn10H89LOogk5pnr2GmJ5UeHAkwf31PEgJ4CTOiUtU7q2F4scOPn31iRmMpwevcH21Ly8OGz58aegseqmGH1a8nTnNJ2PjrW2/S26UIdxg9KwDjOQQcEHXN79LNt5iqVDHHFIuPqySTrryNKWII5DykQMw8HHjTToLVQtj2sbbG8ruW5f9MH/CDpOtsq192nuGf/hZPqaN+/q1cm6Jz+Udk6537Q7tDJFHTqESM574HOu8Trnhncd0nnsJT20KAD357Gmbd/7hFHCcfeJB2cdA6W2+GLaKhs2ziQ9/UfGjMsG7xI7j6cZBHxrWskI4ru7WMWSREnuPDarijt6jGF661N3PeIqSCnTAMuMZ+NRRFuLDJnm771rUtFJpHBdsKfjVKAQxKMtk/OkbBIqAjzjWaXfDPvrRhXa3I44IPp+dESCSQBnPWskBVAUY0Sq7MSGORqgyG08ddiFBLD2GjR255D+GOI196aFxlQe9HwFU8RjUsGpysjfiNpuZY5Bk96gTyOHGGPnViiSVGfjRMLHsSlZRxXrXlxJiR6eQM96dAHxrTHrQsTPuk0g+sn+utLtp/wATHT3tr3UibUExgt/fS38LiD8ge9U20M6EUmq5QD40skUsL5B61RfQtWb9T2ObIw3nXkg0CTo5HnRgcx5OvF1p+J2Hak7BK3CJY3THTDB1zO37JHttiW3aZSqj6P8ATrq5fOpu5or1ZAwyCNapf+M2hycksm8bk0ccjtXDezYH89G3beTtZFConeMZPz++nNojSJJTGoX9tc/D+PvBab6zzxk69MOcrOy0Skb27xDM3f1aK2/1FYjivRx5Gl/tLK8dELGxUEdga5ePBRSQMkD20x7Gh//Z"/>
          <p:cNvSpPr>
            <a:spLocks noChangeAspect="1" noChangeArrowheads="1"/>
          </p:cNvSpPr>
          <p:nvPr/>
        </p:nvSpPr>
        <p:spPr bwMode="auto">
          <a:xfrm>
            <a:off x="117475"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CLALoDASIAAhEBAxEB/8QAGwAAAwEBAQEBAAAAAAAAAAAAAwQFAgYBAAf/xAA9EAACAgEEAQMBBgQEBAUFAAABAgMEEQAFEiExE0FRIgYUIzJhcRWBkaFCUmKxJCUz0RZTcpLhVJPC0vH/xAAYAQEBAQEBAAAAAAAAAAAAAAABAAIDBP/EAB0RAQADAQEBAQEBAAAAAAAAAAABAhEDITESQVH/2gAMAwEAAhEDEQA/AP0CAADz38aaA1CqO6AyQzK6+eCPy6+ceRqnFcjmgLqwz4xrUX/1yZty/UI0/npWzaSpAZHx14GjRKXJY9570lc2t7l2IyEmFTkr868dun6s7fnIUtvnNiBJSnAnyDrzctzioxjJBkbpQO8nWb1hKVRmx0BgAag0kSsf4jujP9RPpIx/KNNfWZXaiLb42LsPGT/CD50tboosrXNxcyQRH6EUd+fGgQzRRSfxPdJCoJPooWx1+2qEE/3mnLb3NBDWBBQMwGR7a6RLLWJd1hKRBq1EYBI+ltBjttHPHX2aFWRvpMpUk5/U+2tpPLu0oDD0tvB6blgseuwdO071YSSV9ugZymOTKMBu8Hv5GnUA0dfb5g+4SvanK9Ljl3p+evLfrMLh+6IjgoVbBx89aDVg28SSCm6NaLEgv9XE+5GdeS05LKJc3h1hAQAxR585yP5/t86tDNZqdPku0VmsznzIScE++qAksRqW3CWCJfcA/wBtbpsx9YRVliJbtlYEN/20naoU4FkszJPdOT+EG5nJ8gZ/2OoFVmoRM8tDbjNJMQXwMKG8DI9tGsjcVhaxcsR1IVXLIicjrSvuF1kalEKUCnPNlxzAHXXnHtjr99Bks1qAkS5be33x9AR8izEZ6Pv0dK0OO7WrFRDaewzngA6/TyxyPePONeg2plElPa4YBIvImYAHP8v99HV9wlQrt+3168fIjlKOw3+b4Ix8aVkqxq88e4bpLlkxJDF4+o9EdefI6x+2jE2zWVcJasV+L9MqZ6H76h7rXqVrMa2JNxZCcK0ZJBH7jT8NqtHK7bdtM9kgZ9RsgsceDkdY9we86oSpuFipKOMdKZW+h8hhjrGf0/pqhOeH3PAaOluD9Y+rIyDr2SKaFc1tsIbHXqS5GqT0brJwG7eH5vwySB8ZOo5O3filpb80oJYoxOejjr/tq0F44LMkjO221AD0SJB2dENWMHH3Ov8A+8aFHWqxRljtF1mySQzEgD9NZNFCSf4BZ/8Auj/vqlL8FjbJZleGxTMzqG6YKxz8/wBD/MHW2rGSRpIZEdQe1zk/1GgQSxTNYjtS7M7qFkTgO8kcgzqfnHXfsTnQUgf0oiNrVTJEVUUL2RxLDPFTjIHknHWD1qxpbpAOoQpwceVOmTDj21IhmsVkR5ZWMZYLxtR+m6knocvBPwff51cgkWdOwQ46IYa8fXnNJ2PjvW0TGIG7be9m1FLIzehDligH5tTElmvzCzIpipRdFCM5x4OuylhDKQw8jGoW7bZLNFFWq8Y4C2ZCB7a1S8SzapaOEbpbNu2QtKE/h94z++mhbq3686TQ5rQplgUJBHwPk6nzmPcJv4XVyKlfqZh0OtM0Lwt2o6m2oi1IDiXkSCBjrojsa7RLmJPXubhZSGs6RbcY0PD0wQB74YEYPjGm5pJ67ptm01nUEDM7flPfY5AZzj30rdvyWrY2va/Syh/GYsRxH8h2MjB717cvWIBFs8XOxuMkZZrCIVVTnrx3jOP2HnzrWoSGXb9oryfdWFzcVbuPn9RZm7IB8/yHeNMx0XkDbjv8x9OLMiwgY4gZPePPXt79aXaStsMH3i0y2Nwl+lA8vLGeRVSx8DOQGPzolfcbUCx3d1BjrTt9ETKxlViRxGPCgDrHZP8APGkCVHtX43j2yBKlAkDyM998gV85z2Mgg6ap2dt2+41JZmkeRyRJJIH5OfK5Hhus4PZ78682fdJN2SRRUZK31BJlBVXX2Iz859vGDnB0OSeLYXSvXpzzvJGqwysxPqsufwi+OiBkjl0e+xpD25ttmd7L7huCx7f9TMobwDjGSfGMH3IPxoIvUqZWLZqD2LEickYqe145VgcZK9AdflyPbWa9Cew67rvNqSvykUxRqvpkeVUMPZjyAK5bvGCDo9C9V3GOxToVZa0cnPFiupRc5w2SADG4I7DAH4yM4UYFcWWd7ckkU0kHGWuJwSFPwAfpP6g6kwy7HDF69Ws9ouwLSvjCljjJz+UZAyQMZ/XTW7HaKclNd2d2mrj1wUTvjgoXIXsgZ7xnj0Tgd6BS3GxY5psVBIq5HEMY+LI2ccmJ6YHDeO+wcMDnQsM+pvFslX9Db1JUhWOXPf1jonx0M95z7Y1Osx7PHIwt7zLY4jj6Yl5EjOQD5Gc9A9Z6HnVG/BDYrId/ljrPXl5QSJY5M2BnJHEZJGcrg6xJVqwUYxtm1w3kZMESv+ZG7Y9gglvOOuR8nUsI1dw5JJ/CaFq2uWKPNI3Fus/Sx6A9sHGD15zpq3FubcpK7wwq0f1LIM8GxnOR5/UH486DDX+0k+PvFtK0I+o8UVnxg9YAOP8AD/cfB1md9qlqQUbu5/eJm4oJVPFy/gMMZ4t2PPzqSbIJIZbD7jv0S4Y/hwZJCjHt5B7Ht1nsnQzfoQkxNvVolPpJMBOcfrx0X069GzHW2/ZJZmgb65pEySOK5YEn/UPA/wALADwNH/5u31R7Jt6oe1DyYYD2zhcZ/bR4BdxjhsV4dzrbVNZsR4Qp9UcqoSOYx/mB7wc9jrz2B4IvxBFsW4gGT7wrLM49WXlnsnsHKns9frhhm1VNmHb/APmluD1EUiSZPoH/AKu/H+3+2pEwrM6S/wDiWUqmeDc8/T6gByQcHBPHP+r5wdPrb0TRxSO6WNyrO8iepHYj9VW5A4+nGQSAADjyMfm5DRdvftJarQTD6Sfup9PGT5MTnrJ5HIOf00zTtRV2X7xvhsgKYmR0A5ScwM9fB+nA9z+w0vuI+/vYNW9tk6soZY58Bk+k9hh32QpPvgHBBGdUxsYo8dBUsCzHhhxk9wQR+/R7GtSxA/H7655WtVFEjxWY441yHMn3iMnHkEZcft4x7HAGuhr2FnjOWQuvR4sCMj9teLpznnOx8dq2/Xkuc3/bpo6Mn8LBWR5OUgjOGYe+D86Slc7Rt9Xb6qM1u0RzUt9ePc/y/trsGTzqRZ20QXpN0i5yTekVEJbClsdEfB9s63TprNq4QF2rsdcV4GaxKGJmHMyyISCcddnPgZ05b3OKo0SlR98lQFBL9IVSQDk94wcfzxqNFAu00Zd8sVXNtCZmhdu4wThyCoJK++DnxnTVCGJgd93QrZd8NWC18OvkfSATyz1j5wDjXaJcx9ugj24Hdt3ksG/PhTDLKSodejwXxg+cnoeeu9O7dKN9gdb1OVYBwk5PGyI5zyHDOG+nA7677GpVaCLc1ffN5kZKsLM/oWImQRenyAZScFQQSWBHefjrRRY3Le7skVNHox1i4jknibiMgBWxkBiQWwDkDvkMga1qN7l/Eb038Op1zTqRg4s+oVDpxZWwyHKEEqQMHOD48ja7+Nv3CDa2gu3Pwoy+4LECrtIfpxx6weySPGPBGSHRbqWomosyy55RMsi49biAH4g/mAJwcdZ61KqJsn2Uokwyxy4lk+6xzTgpXZs/ho5yIlyOOScZ6+Bp1KVnYo7F2WxuNySaoUCirKqsoA7IyRkg4BI85XOfbSke7WtweGH7MwQrUQq7zHgVZGyRgqxwDxwcjmOQPHWIaEu7v/EN7aSvTBMkUTytGyDrgSvXpOv+ZWycnvBxpvZt+hu2WqUqnFUVyZI5EdVZX4lSAeStk9cgM4PxqRf+F7dtbrNus0u4WinL0zH6zNwXBbiFyxAYAtgZHHP6kr2933aCA1o/uUSxh+TJhJfGFDd4Ug5BUk9YOPB+tVdj22SzLajeZ4/+IaF0Mv1Y7dQwP1YHZz0B3jXkku47+oiiiajVIUmRgC6thjlT/mVhGQRlSM96UWkobLsbGfdbcl20FKFJB6jsoTsMo8jivI8uuuXRJOmfvV28UrbdQNapHII2Ylo/wwQAyFcAgr4APjHnxoElPadkcskf3u/6TymEIWDjlyJVe8EFm4jORzIGQcadLXN4gilgWSlJFKytzJ4SrkjrxkHAYHHyP1AJebjSqpUrtudyXMEgMUxYc+efpwB0ze35ST++o9HcNrjVk2TaxYYMuODFgI1wVZSQTgK+VAHyB2CNUJYds2itLHekmuGZ/VaNlMp64jP6AFR2TkHyc682/cZZ5Ur09raGnxPCVAOHTYBx4wRhgVJ989juBaSPfLkyurxU41zhOWQ6nkMkd9heDAkDsEEEd6WkNqN2Q7lH9JI7r2Cf6g4OtX9laTlZ3He5VhGQkgwGBJBAyOsgqMYHyCG1s71siEqd5BK9Z5Z//HShdr3TbJY69SESMvBUi9QZ5Djkf1APnWWjWJLNWLYY3liCrEwQGN8jGO/GB0f2Gt17FmWb1atGONDyUMygFGB7B/Q9aYEW9zAmS1DCrqQFUdocnBz79aiD6UjGcjY64E0gjfke2UjBbGP0AP7foNFjrNab7ruGxwLEyHLKwIGPqxn/ANRb+59zoMmzeuxnl3SYuE4h0P5R/wD0Z1gvRilRRulxyzcMhsgMDnv49/5apIktRorOY9tnhJc85Klkg4x0QPBB4jr58+exxL161ey8kvq8maZhC4XJHfs4z/m04Yqd6WOWrdlWWIFA6ddH9PfQxOI7rY3WKQxsA6Tx9hT10fk9d++NHn9WyrUrS2fw2HpzquWjYYOPnHx+2R+ujvGD57GufMJrMX26H8FWwPQbkF/MSeJ7HZ/wn31doW0txDPH1BkNg9df0x+2NeLpzmk/qvx1raJ8khY2yKXcEtnIZIzGR7FSc/1/+dc+4b7Tbs1csg2+lIQVUhizqwznBBjYMhwe8qT8jXaOmou/UbM9ZfuDMkizLKVR/T9XHkFsEjrPfzjWufTRauJj2n3ndY6dMx/cqrxvKk0b/jJ7MpH0svsAfdSfbOtboJFibYNiqNVhUenJNCgxCxwwBUkZXGSzDPRwOz0vA0m1bZYqV40+/Gwv3p6MIIjMpLfSpPZAK9H/ADA4Peifh/ZbYvVWOGO9YVQeyqPNwPX1HimTnAyASQM5OvREsHqqbVssqvKYmtlXaa2QAEHLGGJP0jkQoHZPf+o6NW+z9JLlixdCTrOZMRvCmFWTBYEgZYEgdE9D+R1EgpV9q2iTdNxpmRVw0dWdlKQciAX+oZTPRIyQMnHZOntqs7puVs3mSOrT9XhNHYlLFAi4ZUA+nHLJ9TPefhe9AKGDcN9bhvS+lTgkBDSD0/rDkFSoPFwRxwwI4k9fVgij/E2rTybXt1ZuSEqsin1WPEKzZyw+orIhAJ9+z7HM97bt2QUKzSycp+DNAGVopEOQSf8AD2Mgno9eRpqaWCnFes7bVim3ALiRfyNIVGVBbGSMDojOcY06m5Bt78Ny3Rfu80UI9SOWT/pqTkBwOjg58+O/10Gefct4iaKkBUqsivHMDnmhDBgSO1bJBGM+PPeArSoyXDDu+9WTHJGgICn0wBg9/KghhlDn8o717Nudq670NjiSJImMYkP04KeQQBlFPgNg+3WNSWIYYYFir3JltW40D8nRQxPjmB7akyw71us7JMsdWCOQgFGPalCCA3ROeQ7GMFT5Gmo6tTaI5NwtHE3fNkZuOGYHwTjPjvSscu57q9iNA8NYygK4kGQoxkAj+oIPnzqgGq231aCepHixc9Mq1jioLnrOQuBkkDPv+upbXvtFerYrUfQPBcsxC5JABxyz2rZ6wQQR2NOJ6Ow10hWSa3JjBDuCwUYy2P7nGmaNq1bsE+iiVfTyrq3k5x/tqCB/CqUEE1jcLj2grmKcxfSqEvyOffCtkg5yMnvRhV+z2Bz2+OZveWSHmzn5Le5PnPvqz6FWCWRlCmWXDPk9n4zoXGv/APSRf+0aY9SQ9PdbACTWQgeYMMDBC+dEetVoMkN67M5kyFyfA868ajNgWbtrAiGfpPgj31qbc6DuiPGbHEAhgM5zpJzZ56LysKzSHGRwOeP7609mUSMtfbBnljkR0ce+gtZsjC0KQTjjJIx1puGTdHlUycEGRlR76C+hEzSIV26NQJM58Fc+To16OwH5LSgnRh79EHWb6EzgG60RYEYz1oE88FeD7tavMcjAkB7GhA+iVaVpdtkjDLxV4JCGPeT/AH0UytWKSpaWQNlQZ14lfHXMftnvS0v3eOEMu5zMBgdd500k0EkBV7qtkeWA7/U6EsVLK2VI65L8HyPnW3QagQLJAwZUC8j+aBshiPcr/wBtWaF1bilSR6qdNj3/AG14+vOec/qPjtW2+Sn7hs9O1YW3PGzyxYZBzbjyXtSVzgkd+fk65ijR3O3bjv7sCHgDKYpMRmVlyVjIBKyIThw3lWB6I6HeSLqRum1rdmpyq5R6s3qIB+VusEEft4Pt+2db59P4zauOfDz/AGnv13iMbbfE4MnpyH1IiVbkucD82ODowOAVI8nB71sbzal2faJ6ohqx/jwFTxkByhjYLgqB566Y4HgHQftNYeWtNSq819GzFEx5iP1GcHGA2AwB4HGcNhh7HTP3iP7NbNXrGVGtOSsSzSMFDEluHI8iqAniM/6R3rtEsCW71XYkO3UZkO42FLRtYdmLNx4qzMclu1Vf6a3t1Jtsis7vu0sz2GQ5UHkwQFmVWx+dlyQDjx1rK2DT2qvuu4VZHvRw8GVQC68iOQ+nr/CCcZ8daxtu4WtxverGhmoSFmFlSAiqPyhR5b9SfB69tagM047O/jl97D0GYyZIB/MmCmMcXXiQQRjB/XT825QbdGNv2zEkyqoBLhyATgEgnLePbSNzdTLaShtKA4Vl4+I5ADh1DD8rL8n517blo/Zym3oAPOrKoRjzaJT7Lnsj9NOiVyt6n3YSbmIYyxw6hsqf6/OvJT9/qQybfKsfE8k6+kjsYPxqHt0W47rM1jcniWDPH0+JwcHORn509a3OPb1hqbbWDqcrlPCEeR++oMS7fWpWI7E5M05Yt6XLKg+eQz7gdaBPeu7rNFJtTOtZogxY/QFJPef1xolfajPL9/3RwXC+RkZHyfjWZ919RPQ2iJHXtQR3gjTiHobWlHFixK01j0+DnPTd58aXbfVVio2u2QDgHA70SpDNUrPLesEqBkIT2n6froY3zbcD/wDXT4ntcRV4XjuWBJyP1d6NRfbxII4YwfgkaQg2uFB6s8hc4ye9FhuRRuBVh5L8/GqTCjafcPWxXVRER5I8aAtacOJLVsft4xpipPLLkSLwP76BbrVGYvLMT+gOompmo2lVJ5A5yO8+NfW4akCGUVvV/voNKClLGTEDke+jWJrKMI4IsqR7jQiRnDIfR2/C4+kEa0nAInPbc8vzH30dW3DiFAA71SjWQw/WwDY/voSQkVVmUGCWDHasPY61Ir15OX3jkfIZhgj9j/30V6t7J/GUrnrI1gpfaQiVInjGqUrU7P3iIcxh8ef82tyLqGthoJsrFIg8EDwNV69uOwMBwWx3rxdOc0nY+O1bfr6Qt7TSsW47lirHJYix6cjDJXByP7k/1Pydc/ToSXt1ubhuyOqV5GEIlHFQqk/rhlwkb5/zZ12DjU3c6rW6rwpNNAxx+JC/Fhj9da59GZq5OSyftRui+jL6VSo/IuCytGVIKuDnrkCRg5HE5B1b32vbm2tqezSwwuVx+ImQV9x14/fUPf22+lBS+zt57a17PESWSMLMQf8ApMwxgt+nxjVinONooQV7svqTJEcEKx5Kvg/vjGvRv+MY1yrbBB6jtE9ydgOZUJzb2zjwPbOh0KE1ud7m6ckLP1DyVlIBypzjUzaIm3e5Pe3F5mCYQxSDivnl1j8y+DnTc+/+rYetURJGL8IlHecec/A0iTe9DcZ7caUyTXdCkiq2OJ+c6Ua1HsUFmON0ubtgOVJwSvzq2kqwpgleeOxnwdIWdqpXLMNy0gDRNyD5wf2P6aYmA39n9yubtRWW9VMDDGQT02vpdwpULTVqsShsc2YfJP6a93Ga0Uij29VERH1Eef5aBVqVqPKW0wknC9++kN3KlqxOk7T4rH6nB8gfA0T/AJWOioH89TFns71Ms0LNGi9cCPGiNskzMS0oyTk96UNVtV4ouEsnNh1r2O7HkrVh8+5GptTbo4Ji80pYt5BOqdRisxAj69iPfWiqhHnr8W+ksPbQK+2xqMTOWOc6LHP1hyFI9tFjlidsBgSNCHgijg/6S9ftpgEnvoDUy7YkhYeipOgK9yXPeB+mhLRdR+ZwNBkt106aUZ+NTkqOv1TStj99LMKgmBZyw1FV+/1j/iJ1qG3FI3FSTqeZaqjCQ8vjWatpxP1D1n40JQlnijcqxOD86AhqySZicCQdgg40O9I3IMYgRoUccT5PplG+RqzVHixDIXXEhHL5Hvr6RdRDdMX0gkMvjVKneSygBOHH99ePrz/HsfHWtt8kK3Wjn4mVFcKwYBhn6h4OuZuVJd337hZFiOGseuK8VYEeQ3ufYjXXyLpKyhMbADiT7jzppfRaHMb7e9exHtO2zqjDjz4HsDPgY+P11qzdi+zleOJYjPYkBdnwASdYoQfwV5pbyo0kr8YnRe2GOs/rqftyvv28PZuIywV/Eb+M67xLni1tEE0kbbhuM30yhX4nrjjStndZN3sNUoq6xrIAz46Olr967cmO2wojQy5Cup/IAdD3DdV+zVeOCnEbMp7kYd4/fW4C3XZ6fOoLJedvr5N7D4GgwbZNHbknM7Gu31Ny850Ss6zxpelj4sY8kfH6a3X3FLqEIjBM4IOkCx3fT4x1IvwiOmHzqY9fei7EWDgnrr/40/LPDtdNnbAA8A/Opv8AG3PfEjPtx0xKGgr8Ar2JAWznGqMd+IOFjH6aixxO7ZmkwD7ao1xWjYDJ5aUbtwSzlXR+K+dFriKv9TyZb30tbeYhREetYWBePOV8t8aTB+bcv/LQ5/TWa8lqRicYB+NASxEq4RO9UaUrSLgjAHvoL5PBWdz47Gl4zUSfGOWjvV9WTPPQJlirN2uTnQjNsYQGFM5HkaUWW0g7QDRkusQAF60eXMkXWA2hE/8Ai5F7YD99elbAUYYEjWJI5kU/iY/nryIFcFpv5akOkbtn10H89LOogk5pnr2GmJ5UeHAkwf31PEgJ4CTOiUtU7q2F4scOPn31iRmMpwevcH21Ly8OGz58aegseqmGH1a8nTnNJ2PjrW2/S26UIdxg9KwDjOQQcEHXN79LNt5iqVDHHFIuPqySTrryNKWII5DykQMw8HHjTToLVQtj2sbbG8ruW5f9MH/CDpOtsq192nuGf/hZPqaN+/q1cm6Jz+Udk6537Q7tDJFHTqESM574HOu8Trnhncd0nnsJT20KAD357Gmbd/7hFHCcfeJB2cdA6W2+GLaKhs2ziQ9/UfGjMsG7xI7j6cZBHxrWskI4ru7WMWSREnuPDarijt6jGF661N3PeIqSCnTAMuMZ+NRRFuLDJnm771rUtFJpHBdsKfjVKAQxKMtk/OkbBIqAjzjWaXfDPvrRhXa3I44IPp+dESCSQBnPWskBVAUY0Sq7MSGORqgyG08ddiFBLD2GjR255D+GOI196aFxlQe9HwFU8RjUsGpysjfiNpuZY5Bk96gTyOHGGPnViiSVGfjRMLHsSlZRxXrXlxJiR6eQM96dAHxrTHrQsTPuk0g+sn+utLtp/wATHT3tr3UibUExgt/fS38LiD8ge9U20M6EUmq5QD40skUsL5B61RfQtWb9T2ObIw3nXkg0CTo5HnRgcx5OvF1p+J2Hak7BK3CJY3THTDB1zO37JHttiW3aZSqj6P8ATrq5fOpu5or1ZAwyCNapf+M2hycksm8bk0ccjtXDezYH89G3beTtZFConeMZPz++nNojSJJTGoX9tc/D+PvBab6zzxk69MOcrOy0Skb27xDM3f1aK2/1FYjivRx5Gl/tLK8dELGxUEdga5ePBRSQMkD20x7Gh//Z"/>
          <p:cNvSpPr>
            <a:spLocks noChangeAspect="1" noChangeArrowheads="1"/>
          </p:cNvSpPr>
          <p:nvPr/>
        </p:nvSpPr>
        <p:spPr bwMode="auto">
          <a:xfrm>
            <a:off x="269875" y="-7445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9996" y="3810000"/>
            <a:ext cx="3772722"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36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457200" indent="-457200" algn="l">
              <a:buFont typeface="Arial" panose="020B0604020202020204" pitchFamily="34" charset="0"/>
              <a:buChar char="•"/>
            </a:pPr>
            <a:r>
              <a:rPr lang="en-US" sz="2800" dirty="0"/>
              <a:t>1 Cor. 12:18 and 24, “… </a:t>
            </a:r>
            <a:r>
              <a:rPr lang="en-US" sz="2800" i="1" dirty="0"/>
              <a:t>God has arranged </a:t>
            </a:r>
            <a:r>
              <a:rPr lang="en-US" sz="2800" dirty="0"/>
              <a:t>the parts in the body …” and “</a:t>
            </a:r>
            <a:r>
              <a:rPr lang="en-US" sz="2800" i="1" dirty="0"/>
              <a:t>God has combined </a:t>
            </a:r>
            <a:r>
              <a:rPr lang="en-US" sz="2800" dirty="0"/>
              <a:t>the members of the body and has given greater honor to the parts that lacked it …”</a:t>
            </a:r>
          </a:p>
          <a:p>
            <a:pPr marL="457200" indent="-457200" algn="l">
              <a:buFont typeface="Arial" panose="020B0604020202020204" pitchFamily="34" charset="0"/>
              <a:buChar char="•"/>
            </a:pPr>
            <a:r>
              <a:rPr lang="en-US" sz="2800" dirty="0"/>
              <a:t>2 Cor. 5:17, “a new </a:t>
            </a:r>
            <a:r>
              <a:rPr lang="en-US" sz="2800" i="1" dirty="0"/>
              <a:t>creation</a:t>
            </a:r>
            <a:r>
              <a:rPr lang="en-US" sz="2800" dirty="0"/>
              <a:t>.”</a:t>
            </a:r>
          </a:p>
        </p:txBody>
      </p:sp>
      <p:sp>
        <p:nvSpPr>
          <p:cNvPr id="3" name="Title 2"/>
          <p:cNvSpPr>
            <a:spLocks noGrp="1"/>
          </p:cNvSpPr>
          <p:nvPr>
            <p:ph type="title"/>
          </p:nvPr>
        </p:nvSpPr>
        <p:spPr/>
        <p:txBody>
          <a:bodyPr/>
          <a:lstStyle/>
          <a:p>
            <a:r>
              <a:rPr lang="en-US" dirty="0"/>
              <a:t>1. Echoes or allusions</a:t>
            </a:r>
          </a:p>
        </p:txBody>
      </p:sp>
    </p:spTree>
    <p:extLst>
      <p:ext uri="{BB962C8B-B14F-4D97-AF65-F5344CB8AC3E}">
        <p14:creationId xmlns:p14="http://schemas.microsoft.com/office/powerpoint/2010/main" val="32238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sz="2800" dirty="0"/>
              <a:t>Eph. 2:10, “For we are God’s workmanship, </a:t>
            </a:r>
            <a:r>
              <a:rPr lang="en-US" sz="2800" i="1" dirty="0"/>
              <a:t>created</a:t>
            </a:r>
            <a:r>
              <a:rPr lang="en-US" sz="2800" dirty="0"/>
              <a:t> in Christ Jesus to do good works, which God prepared in advance for us to do.”</a:t>
            </a:r>
          </a:p>
          <a:p>
            <a:pPr algn="l"/>
            <a:r>
              <a:rPr lang="en-US" sz="2800" dirty="0"/>
              <a:t>Eph. 3:9, “… this mystery, which for ages past was kept hidden in God, who </a:t>
            </a:r>
            <a:r>
              <a:rPr lang="en-US" sz="2800" i="1" dirty="0"/>
              <a:t>created all things</a:t>
            </a:r>
            <a:r>
              <a:rPr lang="en-US" sz="2800" dirty="0"/>
              <a:t>.”</a:t>
            </a:r>
          </a:p>
          <a:p>
            <a:pPr algn="l"/>
            <a:r>
              <a:rPr lang="en-US" sz="2800" dirty="0"/>
              <a:t>Eph. 4:24, “… put on the new self, </a:t>
            </a:r>
            <a:r>
              <a:rPr lang="en-US" sz="2800" i="1" dirty="0"/>
              <a:t>created to be like God </a:t>
            </a:r>
            <a:r>
              <a:rPr lang="en-US" sz="2800" dirty="0"/>
              <a:t>…”</a:t>
            </a:r>
          </a:p>
        </p:txBody>
      </p:sp>
      <p:sp>
        <p:nvSpPr>
          <p:cNvPr id="3" name="Title 2"/>
          <p:cNvSpPr>
            <a:spLocks noGrp="1"/>
          </p:cNvSpPr>
          <p:nvPr>
            <p:ph type="title"/>
          </p:nvPr>
        </p:nvSpPr>
        <p:spPr/>
        <p:txBody>
          <a:bodyPr/>
          <a:lstStyle/>
          <a:p>
            <a:r>
              <a:rPr lang="en-US" dirty="0"/>
              <a:t>1. Echoes or allusions</a:t>
            </a:r>
          </a:p>
        </p:txBody>
      </p:sp>
    </p:spTree>
    <p:extLst>
      <p:ext uri="{BB962C8B-B14F-4D97-AF65-F5344CB8AC3E}">
        <p14:creationId xmlns:p14="http://schemas.microsoft.com/office/powerpoint/2010/main" val="274567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l"/>
            <a:r>
              <a:rPr lang="en-US" sz="2800" dirty="0"/>
              <a:t>Matt. 24:21, the coming distress will be greater than any distress since “</a:t>
            </a:r>
            <a:r>
              <a:rPr lang="en-US" sz="2800" i="1" dirty="0"/>
              <a:t>the beginning of the world</a:t>
            </a:r>
            <a:r>
              <a:rPr lang="en-US" sz="2800" dirty="0"/>
              <a:t>.”</a:t>
            </a:r>
          </a:p>
          <a:p>
            <a:pPr algn="l"/>
            <a:r>
              <a:rPr lang="en-US" sz="2800" dirty="0"/>
              <a:t>Matt. 25:34, the kingdom has been prepared since “</a:t>
            </a:r>
            <a:r>
              <a:rPr lang="en-US" sz="2800" i="1" dirty="0"/>
              <a:t>the creation of the world</a:t>
            </a:r>
            <a:r>
              <a:rPr lang="en-US" sz="2800" dirty="0"/>
              <a:t>.”</a:t>
            </a:r>
          </a:p>
          <a:p>
            <a:pPr algn="l"/>
            <a:r>
              <a:rPr lang="en-US" sz="2800" dirty="0"/>
              <a:t>Mark 13:19, “… </a:t>
            </a:r>
            <a:r>
              <a:rPr lang="en-US" sz="2800" i="1" dirty="0"/>
              <a:t>when God created the world</a:t>
            </a:r>
            <a:r>
              <a:rPr lang="en-US" sz="2800" dirty="0"/>
              <a:t>…”</a:t>
            </a:r>
          </a:p>
        </p:txBody>
      </p:sp>
      <p:sp>
        <p:nvSpPr>
          <p:cNvPr id="3" name="Title 2"/>
          <p:cNvSpPr>
            <a:spLocks noGrp="1"/>
          </p:cNvSpPr>
          <p:nvPr>
            <p:ph type="title"/>
          </p:nvPr>
        </p:nvSpPr>
        <p:spPr/>
        <p:txBody>
          <a:bodyPr/>
          <a:lstStyle/>
          <a:p>
            <a:r>
              <a:rPr lang="en-US" dirty="0"/>
              <a:t>2. Brief references to the beginning of time</a:t>
            </a:r>
          </a:p>
        </p:txBody>
      </p:sp>
      <p:pic>
        <p:nvPicPr>
          <p:cNvPr id="1026" name="Picture 2" descr="C:\Users\Joel\AppData\Local\Microsoft\Windows\Temporary Internet Files\Content.IE5\9RCTZLOC\MP900444283[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933191" y="2743200"/>
            <a:ext cx="366839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19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endParaRPr lang="en-US" dirty="0"/>
          </a:p>
        </p:txBody>
      </p:sp>
      <p:sp>
        <p:nvSpPr>
          <p:cNvPr id="4" name="Content Placeholder 3"/>
          <p:cNvSpPr>
            <a:spLocks noGrp="1"/>
          </p:cNvSpPr>
          <p:nvPr>
            <p:ph sz="quarter" idx="14"/>
          </p:nvPr>
        </p:nvSpPr>
        <p:spPr/>
        <p:txBody>
          <a:bodyPr>
            <a:noAutofit/>
          </a:bodyPr>
          <a:lstStyle/>
          <a:p>
            <a:pPr algn="l"/>
            <a:r>
              <a:rPr lang="en-US" sz="2400" dirty="0"/>
              <a:t>John 17:5 and 24, in the latter, Jesus had glory with the Father “</a:t>
            </a:r>
            <a:r>
              <a:rPr lang="en-US" sz="2400" i="1" dirty="0"/>
              <a:t>before the creation of the world</a:t>
            </a:r>
            <a:r>
              <a:rPr lang="en-US" sz="2400" dirty="0"/>
              <a:t>.”</a:t>
            </a:r>
          </a:p>
          <a:p>
            <a:pPr algn="l"/>
            <a:r>
              <a:rPr lang="en-US" sz="2400" dirty="0"/>
              <a:t>Eph. 1:4, “For he chose us in him </a:t>
            </a:r>
            <a:r>
              <a:rPr lang="en-US" sz="2400" i="1" dirty="0"/>
              <a:t>before the creation of the world</a:t>
            </a:r>
            <a:r>
              <a:rPr lang="en-US" sz="2400" dirty="0"/>
              <a:t>…”</a:t>
            </a:r>
          </a:p>
          <a:p>
            <a:pPr algn="l"/>
            <a:r>
              <a:rPr lang="en-US" sz="2400" dirty="0"/>
              <a:t>1 Cor. 2:7, Col. 1:18, and 1 Peter 1:20. All references to the book of Revelation will be looked at later.</a:t>
            </a:r>
          </a:p>
        </p:txBody>
      </p:sp>
      <p:sp>
        <p:nvSpPr>
          <p:cNvPr id="3" name="Title 2"/>
          <p:cNvSpPr>
            <a:spLocks noGrp="1"/>
          </p:cNvSpPr>
          <p:nvPr>
            <p:ph type="title"/>
          </p:nvPr>
        </p:nvSpPr>
        <p:spPr/>
        <p:txBody>
          <a:bodyPr/>
          <a:lstStyle/>
          <a:p>
            <a:r>
              <a:rPr lang="en-US" dirty="0"/>
              <a:t>2. Brief references to the beginning of time</a:t>
            </a:r>
          </a:p>
        </p:txBody>
      </p:sp>
      <p:pic>
        <p:nvPicPr>
          <p:cNvPr id="2050" name="Picture 2" descr="http://t2.gstatic.com/images?q=tbn:ANd9GcTPcomPWKrVFsFNr_Grrj1loH45xgT2yrzSHZHqcaZJ1rSgn2_r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45" y="1981200"/>
            <a:ext cx="432147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2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342900" indent="-342900" algn="l">
              <a:buFont typeface="Arial" panose="020B0604020202020204" pitchFamily="34" charset="0"/>
              <a:buChar char="•"/>
            </a:pPr>
            <a:r>
              <a:rPr lang="en-US" sz="2400" dirty="0"/>
              <a:t>John 1:3, “</a:t>
            </a:r>
            <a:r>
              <a:rPr lang="en-US" sz="2400" i="1" dirty="0"/>
              <a:t>Through him all things were made</a:t>
            </a:r>
            <a:r>
              <a:rPr lang="en-US" sz="2400" dirty="0"/>
              <a:t>; </a:t>
            </a:r>
            <a:r>
              <a:rPr lang="en-US" sz="2400" i="1" dirty="0"/>
              <a:t>without him nothing was made that has been made</a:t>
            </a:r>
            <a:r>
              <a:rPr lang="en-US" sz="2400" dirty="0"/>
              <a:t>.”</a:t>
            </a:r>
          </a:p>
          <a:p>
            <a:pPr marL="342900" indent="-342900" algn="l">
              <a:buFont typeface="Arial" panose="020B0604020202020204" pitchFamily="34" charset="0"/>
              <a:buChar char="•"/>
            </a:pPr>
            <a:r>
              <a:rPr lang="en-US" sz="2400" dirty="0"/>
              <a:t>In Acts 4:24, Luke writes of God, “</a:t>
            </a:r>
            <a:r>
              <a:rPr lang="en-US" sz="2400" i="1" dirty="0"/>
              <a:t>you made the heaven and the earth, the sea, and everything in them</a:t>
            </a:r>
            <a:r>
              <a:rPr lang="en-US" sz="2400" dirty="0"/>
              <a:t>.”</a:t>
            </a:r>
          </a:p>
          <a:p>
            <a:pPr marL="342900" indent="-342900" algn="l">
              <a:buFont typeface="Arial" panose="020B0604020202020204" pitchFamily="34" charset="0"/>
              <a:buChar char="•"/>
            </a:pPr>
            <a:r>
              <a:rPr lang="en-US" sz="2400" dirty="0"/>
              <a:t>In Acts 14:15, Paul and Barnabas are speaking to the crowd in </a:t>
            </a:r>
            <a:r>
              <a:rPr lang="en-US" sz="2400" dirty="0" err="1"/>
              <a:t>Lystra</a:t>
            </a:r>
            <a:r>
              <a:rPr lang="en-US" sz="2400" dirty="0"/>
              <a:t>, who had thought that the gods had come down in human form and thought Barnabas was Zeus and Paul was Hermes. They said, “Men, why are you doing this? We too are only men, human like you. We are bringing you good news, telling you to turn from these worthless things to the living God, </a:t>
            </a:r>
            <a:r>
              <a:rPr lang="en-US" sz="2400" i="1" dirty="0"/>
              <a:t>who made heaven and earth and sea and everything in them</a:t>
            </a:r>
            <a:r>
              <a:rPr lang="en-US" sz="2400" dirty="0"/>
              <a:t>.”</a:t>
            </a:r>
          </a:p>
        </p:txBody>
      </p:sp>
      <p:sp>
        <p:nvSpPr>
          <p:cNvPr id="3" name="Title 2"/>
          <p:cNvSpPr>
            <a:spLocks noGrp="1"/>
          </p:cNvSpPr>
          <p:nvPr>
            <p:ph type="title"/>
          </p:nvPr>
        </p:nvSpPr>
        <p:spPr/>
        <p:txBody>
          <a:bodyPr>
            <a:normAutofit fontScale="90000"/>
          </a:bodyPr>
          <a:lstStyle/>
          <a:p>
            <a:r>
              <a:rPr lang="en-US" dirty="0"/>
              <a:t>3. References to events during the creation week (General)</a:t>
            </a:r>
          </a:p>
        </p:txBody>
      </p:sp>
    </p:spTree>
    <p:extLst>
      <p:ext uri="{BB962C8B-B14F-4D97-AF65-F5344CB8AC3E}">
        <p14:creationId xmlns:p14="http://schemas.microsoft.com/office/powerpoint/2010/main" val="415271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algn="l"/>
            <a:r>
              <a:rPr lang="en-US" sz="2400" dirty="0"/>
              <a:t>Acts 17:24-31 contains the sermon of Paul to the philosophers of Athens. In verses 24-26 Luke writes and Paul says, </a:t>
            </a:r>
          </a:p>
          <a:p>
            <a:pPr marL="457200" algn="l">
              <a:spcBef>
                <a:spcPts val="1200"/>
              </a:spcBef>
              <a:spcAft>
                <a:spcPts val="1200"/>
              </a:spcAft>
            </a:pPr>
            <a:r>
              <a:rPr lang="en-US" sz="2400" dirty="0"/>
              <a:t>“</a:t>
            </a:r>
            <a:r>
              <a:rPr lang="en-US" sz="2400" i="1" dirty="0"/>
              <a:t>The God who made the world and everything in it</a:t>
            </a:r>
            <a:r>
              <a:rPr lang="en-US" sz="2400" dirty="0"/>
              <a:t> is the Lord of heaven and earth and does not live in temples built by hands. And he is not served by human hands, as if he needed anything, because </a:t>
            </a:r>
            <a:r>
              <a:rPr lang="en-US" sz="2400" i="1" dirty="0"/>
              <a:t>he himself gives all men life and breath and everything else</a:t>
            </a:r>
            <a:r>
              <a:rPr lang="en-US" sz="2400" dirty="0"/>
              <a:t>. </a:t>
            </a:r>
            <a:r>
              <a:rPr lang="en-US" sz="2400" i="1" dirty="0"/>
              <a:t>From one man he made every nation of men</a:t>
            </a:r>
            <a:r>
              <a:rPr lang="en-US" sz="2400" dirty="0"/>
              <a:t>, that they should inhabit the whole earth; and he determined the times set for them and the exact places where they should live.”</a:t>
            </a:r>
          </a:p>
          <a:p>
            <a:pPr algn="l"/>
            <a:r>
              <a:rPr lang="en-US" sz="2400" dirty="0"/>
              <a:t>(Note the affirmation of the first human being, who is treated as historical.)</a:t>
            </a:r>
          </a:p>
          <a:p>
            <a:pPr algn="l"/>
            <a:r>
              <a:rPr lang="en-US" sz="2400" dirty="0"/>
              <a:t>Col. 1:15-16, “the firstborn over </a:t>
            </a:r>
            <a:r>
              <a:rPr lang="en-US" sz="2400" i="1" dirty="0"/>
              <a:t>all creation</a:t>
            </a:r>
            <a:r>
              <a:rPr lang="en-US" sz="2400" dirty="0"/>
              <a:t>”; “For </a:t>
            </a:r>
            <a:r>
              <a:rPr lang="en-US" sz="2400" i="1" dirty="0"/>
              <a:t>by him all things were created</a:t>
            </a:r>
            <a:r>
              <a:rPr lang="en-US" sz="2400" dirty="0"/>
              <a:t>”; “</a:t>
            </a:r>
            <a:r>
              <a:rPr lang="en-US" sz="2400" i="1" dirty="0"/>
              <a:t>all things were created by him and for him</a:t>
            </a:r>
            <a:r>
              <a:rPr lang="en-US" sz="2400" dirty="0"/>
              <a:t>”</a:t>
            </a:r>
          </a:p>
        </p:txBody>
      </p:sp>
      <p:sp>
        <p:nvSpPr>
          <p:cNvPr id="3" name="Title 2"/>
          <p:cNvSpPr>
            <a:spLocks noGrp="1"/>
          </p:cNvSpPr>
          <p:nvPr>
            <p:ph type="title"/>
          </p:nvPr>
        </p:nvSpPr>
        <p:spPr/>
        <p:txBody>
          <a:bodyPr>
            <a:normAutofit fontScale="90000"/>
          </a:bodyPr>
          <a:lstStyle/>
          <a:p>
            <a:r>
              <a:rPr lang="en-US" dirty="0"/>
              <a:t>References to events  during the creation week (general)</a:t>
            </a:r>
          </a:p>
        </p:txBody>
      </p:sp>
    </p:spTree>
    <p:extLst>
      <p:ext uri="{BB962C8B-B14F-4D97-AF65-F5344CB8AC3E}">
        <p14:creationId xmlns:p14="http://schemas.microsoft.com/office/powerpoint/2010/main" val="353837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algn="l"/>
            <a:r>
              <a:rPr lang="en-US" sz="2800" dirty="0"/>
              <a:t>Rom. 4:17 says, “He [Abraham] is our father in the sight of God, in whom he believed—the God who gives life to the dead and </a:t>
            </a:r>
            <a:r>
              <a:rPr lang="en-US" sz="2800" i="1" dirty="0"/>
              <a:t>calls things that are not as though they were</a:t>
            </a:r>
            <a:r>
              <a:rPr lang="en-US" sz="2800" dirty="0"/>
              <a:t>.” Better translation: “…and </a:t>
            </a:r>
            <a:r>
              <a:rPr lang="en-US" sz="2800" i="1" dirty="0"/>
              <a:t>calls things which have no existence into existence</a:t>
            </a:r>
            <a:r>
              <a:rPr lang="en-US" sz="2800" dirty="0"/>
              <a:t>.” (Creation out of nothing)</a:t>
            </a:r>
          </a:p>
        </p:txBody>
      </p:sp>
      <p:sp>
        <p:nvSpPr>
          <p:cNvPr id="4" name="Content Placeholder 3"/>
          <p:cNvSpPr>
            <a:spLocks noGrp="1"/>
          </p:cNvSpPr>
          <p:nvPr>
            <p:ph sz="quarter" idx="14"/>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a:t>References to events during the creation week (Creation out of nothing)</a:t>
            </a:r>
          </a:p>
        </p:txBody>
      </p:sp>
      <p:pic>
        <p:nvPicPr>
          <p:cNvPr id="3074" name="Picture 2" descr="http://t3.gstatic.com/images?q=tbn:ANd9GcQJvEvzzoGD6iPXnrsjSWRurQ25AESDu-Dcu4Hy0DthAPKvGNX8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53803"/>
            <a:ext cx="3692118" cy="401839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hQSERUUEhMWFRUWGRwaGBgYFxgYGxoYGhgXHBodGBgYGyYeFxokGRcXHy8gJCcpLCwsFx4xNTAqNSYrLCkBCQoKDgwOGg8PGiwlHyQsKSoqLCwsKSksKSksLCkpLCksKSwsKSwpLCksKSwpKSkpKSksLCwsLCkpKSwsLCwsKf/AABEIAPsAyQMBIgACEQEDEQH/xAAcAAACAwEBAQEAAAAAAAAAAAAEBQMGBwIBAAj/xABEEAABAgQEAwUGAwYFAgcBAAABAhEAAwQhBRIxQSJRYQYTcYGRB6GxwdHwIzLhFDNCUnLxFWKCorIkQxYXJTRTY5II/8QAGgEAAgMBAQAAAAAAAAAAAAAAAgMBBAUABv/EACkRAAICAgICAQQCAgMAAAAAAAABAhEDIRIxBEEiEzJRYQVxM4EUkeH/2gAMAwEAAhEDEQA/AOaWWWEFol2jyQhkjweJpMsg3j0MTz7RxkHkI7SBsI9VKd4+mS9nvtDH0cD1H5j/AG2iEqF36i3x6RxO6XeIVDnpFGVItehjIU4tHc2nct+kCyF3aHEiSkjiDgjfcXgXFyC5cTqkoihIcllAEDZjvBgSGt9+EF4nZSAQwCEgNyyhoBKb20huFJQVCcn3HybnQBtIOpsOzkJAL9IjppQUbPaLbhtP3Uu+uvlAeRm+nHQeHHzdA9FhKZQfVRABPhsPvaDUCJCI+IjyPk3klyNuHxXFEakx4REhTHLRScGhlnqR6QrqsPEwM3PX3QzVERl7xd8XM8c1QucFJUxbguHd2cyi6iSHLBgLADo8OXv4QvW49TE9PN9Yf5OVTlZGOPFEyg8DVNElQvHy8TSJndk3ylfkC0I8KxtS6hSFlgp8g8DyilzUWvz6LMccpJv0j3FsLSxAHuEUqspmUQGcc7xqFXT5kGKBisgBfX7Eeq8DM8kd9mZ5EEtlbxGndGmgMWzLFarQcpD8+sWbL1hvlLr/AGLxO0LaVPCH9P1idSekDUySU+kEyTt6xdRmHyT5xFOLB4JEl7R7UUZKLP8A2g29HJbEZ91yfGBVF7jTn+kH1ErhOxeBVyg2nn96whosPRLSglmv1h5ITYPyhVSSyG5dOcO0U5UPAQyMUkJk7GeLgK7lSbgoAJDMCizeN4DlJJItbn5whxbHe5Wws3Co5QzFQchXiEhtbPFmw0hSQ2p1A5xSwZ4/KC9NlzyPHklHI/aQ6wTD3uoWLND6ZLDu3EzO23J4gopGX0gjvAS28Z/k5OTZYwQ4xOY8UI7LR5ljLkrRcOGjwCOwI+KYWo+ybOCI8WI7aOVwFaslMDn9fWOJZYwapL66QLMQ0d7CK52hcVO4BQC4LOAS4PPaOMBpM1QVNZHxIt4b+kSdq1jNLBuoJLtyLaw17M0wTToVuviPm7e4CKscd5f6LznxwL96GqHy6XbSKXj1BldVmLxd09bCK/i0sEMQCPv1j0n8fpmPnVoz2vSwN4sT9YS9oaUAcI1Gnxh3ki/5Urr/AGJxQpC+mDp5xNLQeUc0NNwC7ZiwJtr13iyUvZVRT+8SD4GLDyxh2zNjjlLpCoS9T9iO9urG0MK3CjKYEu/LmIXTZjHXiD+doNTUlaIcWnRX6tZuW0iOjklQc+DQQu5L/wB45kS9WDPADielpHUz7+6HRLWEKqJPG7WIb76Q4kUzkDeDUhUrvRW+0uEqW0sBKcys4USoAFuKwsouNmd4s/Z7DVGcMy2GpDakC4HKGRwkFBTMSCDcA9OR2MV1WKhFRMlILKlLtfoD56mPNeS5ePleWPTPQ+O/+Rg+nNbRo6ltpHEqWw3fnAOG4kmb0VuIYNASyOQvjWj1o+UI8jqIq0QctCvFe0cmnDqUVXZkJKzbX8os0fdp6tUummKQUggAOrQAqAJPgCYyuTjXezFd2VrVMclCl5AU3/hA4Rpq56QMnGELY/DjeRmn4f2qp57d3NSSf4SQFeaTcQ0MZQilTV0yghBlz5JZBfiS+gzDUPa/MRcuwWPmqpEqX+8Qckz+oNfzBBhc0qUl0xk8KSuL6e0WQwNMYEk6DWJ1CFlZMJORPNyYCK5OhCZUMfOWdMUofnSD5B38NotXY/EDOpJSyACQzdEkgerPFR7dzMsvPcm6LbuP0if2eYsO7CXYcIY9Rb5xOPElKRYyS5Y4mhrZrxXMWWAOkM6ycQmxMVurWSTf9f0ja8CN7KObSoruOrcPyBMNs0JsfU411fyhw8W/J9CMdtFhoxYPdtOnltDaQTrC2jRp9YYydIw45W+y9KKXRPW0/eIaz2b1G8UrFZRSshJceMXadOyy1EB2EVHFZWUZnd/dGx4k7T2ZXkx+Soqs8sTe8RJqQ14JxJIUoAb6x3RYeNCQflFxy5dCGTYYsm5Ftv7xb8BkcWZQct6QloabKAG1EWvCpIAf7tCs74QoZ48eWTfoNXLe6rkbxiWNS1/tlRNDt3igOrqGkbNjEkrkTEoOVSkKAOjFrRlqkmZVplkarGg1GuY9LRh5FzdM18cnFNlklKXLUliAw4v/AMuPfDbCO2UqYEpmLCF5MxzWBALHXeEmLhs69sp8NIx7HKlVRMUm34ScqWtbMXPrFyHjxyuhXLVs/TiJgIcF3jsHrH5f7Oe0mtoSEpmhaAboXxD6jyjVcC9ps+rpZs1MqTJKOELXMUUvZzkyvYG19WhebxJ49+iIyvQ47d1qpi5dJLBImXnEbItZuZvAcrsvM4k5ZYlqbKhIAMvKbMrVRIsTEnZqQqYe+nF5igCfTly+EWaomhCSomwDv5QlYeS+Q36rjqJRZdGKeasJLADja75bv1OkPvZthxlUiisgzJk1a1N1Ib/aBCObi8jSeQgzSQhRVlzixJIfhDwnx3t+illGVRTUmYtTKKXVkABuFGwL2EO/4byRSj0Ked8nZee13biTRpKQoLnFwlAILFtV8h01MQ9lakzKVKyXUQCo7uf7xgs2qUrOVl1HUk6knWNg9nWJheHS9HQ4UeQSTr5EQ/J4UcGO/YMc3N0hpitCmYJqFEC4KXOigPrCPs4nLUy5IbMFZlBJzMEp1LaXOkMcRrkS5a5k8h1JcJJux0Yakwb7POz5lSVT5ics2eSog6pQ/Cno+p8ox3p2kXOWqZa0pcMQbwNMwxLWHrB6BHyli99NYteOmlpipU+zM+0sju8wazH7PUQY4j7tkxB539I+yxrZXaj/AEV0lGyy0E3MkEb3hjJWNrwskGzQT+0MOGPOlxoONUBt5RW+19akZEghy5tyEfYriZAKUllbGKPiE6csusZgCwZnJ3tq0XvGyU6QjLjTVn0mfnmEhzt9nxhvTJItoRyhfR0gA6u5h7QyC4zCx9+sbOLqzLyNIeYNT5ilztFllNtFfop2Vm6aw2krJmHTKRbx3ir5UnZY8RKmD9qBMNLNEn94pJCSXID2JLX0eM8p6n9nlKWpSFVCkhIynMEpFrKa6lWDCNXKekUXtn2eErPXIUM0pOYIU+XM7PY21+JjN5fOy6nqjrOUyFqmgcSDYn/LZh4xg9FUnNMJtwkHmS5fzeL/ANq+1MxXdJD5QAqYsAhJPJGYPlffdozOTMKlL/qJ9SY1vE7bFzi0rBFDhNm19X/WGHZ/tAadTKeZJJ45WbKlRaz8rjWFqluD4/OIZKCpQA1JjQyU40xRuns5xVc4KnKDJUGCQdgS5u1ugh/iNaVhMq4SrMuYpiwSDb1tAPZnAwillpFsiEvzLhz74sisOBlM/wCcgdcruR0jEk7dBJ6MV9rNQF1MqUAElEsOBzJLDoQln6kxUpKssss73J+EPu3CwvE6hQPDLWU25IZP1itTFcBbR/nGz48EoIVk3SGc5bykc2jVvZ7LQnC0lYN1lagNVcVh4G3pGQhRyC9mYwcMeXMkCUtRCJKGQhJYKUT+ZQ/iN/dC/N3CmDgpM1PsxTjEcQVPUpCpclipIvxXyD/MHD+UaokaxkXsBp2lVSi91oA8gfqPWNdlx5yceM2i/wAnI7CmELMSqAHGloKnzhliq4pOK1BtHNjvGj4uO6sXOVIUYwvOk76+kGd3EdfK/DU9rEQQ8WvI9UJh+xtKNhfaBcSqF5cssjNzPvj1cywY/rAqyT+WPNraNFi6sS44y59Hb3CD8FoWIUpr2ZtuURy6c6m5HuhlhkknXrD8aoTN+jqowSUzy0AEXLO58OsTUlK+1x0gmmXxX5w5ls1g3WNJeQ8caKLwKbFsvCSGMEd7lLi/T5jlpBoMBVYIvY9GhP13kVSGQwqDuJPT1OeEvboKOHVQSHPdKt039zmJJdV3a32OsNNerxW6f6LET8qTe0E0oVTKOZJUkgnUADQdLvC2gmtMPVxFk9pGDijxKYEoUmWo50ciFfy9ASQ20VSSTn843PG48E0Blbbo+mK/N4wb2Zpe8qpSeavdAtQzHm/1hz2FxOXT1YnTHKUJLAByomzDlqS55Q3LOo7AUHN0vZ+h6BQ7tAG4A9BBUysSlRJP7ss3k/wjKz7VZlwinQE81LLts7D3QuxT2jVCkzLSRnSQcqVPcM+YnVoxvqJyNGP8bnUbaKViFZ3syev+ZajrzUT84Gqg0pPUn5RHTpsv75RPWI/CR/UflHoIaiZEvvO5BdHgD8IAycY6QeEMluesc0khzMURog+peF5tx2Bi+5m4+xKmyYaVn/uzVkeAZPxBi/qmlILXNvf+kVzsZKFPh1PKGqZKSfFQKj7zDSXVFQFtnPiI89JcptmmklEir55F9IEpZYVqHJu3lBR41XEc5PxBls2sX+dQExhcgTEqEKDAHlAvcnlFkqZAJci/PyMIH6wv63LsJ40iJE19ffEc6ewYWhTW15zhIUB5xEip7xQSgEjcvr58ozuNaQ5seoncJIPX4aQywabmQ/M/bwowylUqYEqFvl8otKZKUhgGaHxWhckdU6QA51gyWvaFtRPbhGpiWkW2pvv97QE3uiYw0M1KgaqDpJiVJjoocQKj7O6ES0FYYC8M6dJCQCbjWJxSAfWB5zhRuejfd4J29ELRkf8A/QiAVUnMBfo6Yx5RaZ4GNp9t1CDTSZm4mkP0Un36RixLr/1fONbw18dAZekz6ZMd+ZMT4WHUwBJOgGp8AIgq1cZ8Y1L2K4ehlzSkFZUwUQ5CQLtycmJ8tNxcTsGX6U1MrkvAakp/9tNy/wBKk/K8BYjTzEJdUtSUu10kB+Tkax+hptLmT5ht+UVT2npeiWDspDDqSNPfGXDA+a/s1n/KzlFxa7MNlS+CYfH4iO6v8ku+pPyjxB4V+fxjyuT+HL8THpOonnm/kTLW3m0R0q3dI1mEJ9SB845nnTnBHZqVnrKZPOaj/ny8BAZftZGNez9M00hkM2gA9A0fKTlDXgpFhHMxD7xiNUXY9EEgNc7R3TAJJUdI6szHcRzNQyGfh5QPFsJMkrKxIRmOhsPOEWfx90EYgGlm/WBMscsbREpFRrVusPYQ3w1glIQGJHLWEs8AzBnsGtFjwIvd2HyEIjrsOStjzCpZTc7wzlqBMAicBY6H7ETftAADe8+rQTf4O4n1TOSAVKsB926wAjHUhyUMjnmuRzZoV41iP4qUKOUM4Gt+sd06kn8wDjZ/MdNIXXtkSk0y10WJypgdCwWseniNoLzcj6RTqykKUEy0pctrbXV+cIF9pJ9PMTLVM/DUdRYg2dnBe+0NhFy6BlkjFWzVAuIKwGzbRV6bGZ6TchaRzSx9RaGsnHEm6rddYCUmmSmmVv2oUSZmGzyskZAFgt/ECw8NY/OaDd+sfpD2iTEzsNqUoBK8oIABJLKGgbk8fm1SSNecaPhZO7ByR0jutLrMbJ7HJbU2n5yo+hAjF6hbqjdPZVTkUsvwfTmTDssrbEfgv618J55vhGfe1acRSSUu2aY56sl/jF5dgfOM+9sih3dKl78R/wBsV8f+RDUZLJVwL6m3rEmIj8OX5xFSpdB/qHxgrGUsiX0jZfRSb+SBKg6Nyhj2DV/6lSk//KmF09IJEHdleGsp1cpss/7xC8i0Mg9H6dlaA6mO8u8BoqGbqWghUyzRkNbstJ6OlMQx8Y5CAdY+E0RzPqAAb6atHLs4X4uxHTf9IBeC8SWyRZ9T7oHyQUjuSKN+03AIe7Pvb6RYsOJR4cvGKhSqC12N0nwfxEOq7tKmmKBNlzCkgOQLeHjGdjaki2o1LZcZtSiWhUyYWSkOonQBn84x7tD7YKlcxqYiXLBdPCCotpmdxvo0Ou2vbuVPpJkuSFozgXUnK7FyLnlGRoXfrFlICcqS/ZecB9oNUuoBnkLTMPGcgcJZuHKzAchGhYZWFMwgrRkLFBLAtydmNvOKB2EVJlIEyZLzLUvKksSQluJrt5xYa6vl50zicqEEoUkDo43sW3vFGeR/VqK/9LKwJ4m5f9l4qpyVpYzn3YKHyEULtniCe/kS0kgkuw0BJADjrDSR27ppaSE5UPbNlc+LqLDwiuYZUSaiuVVVC0IQggSwo5SojRRG94u4U0+UkZuWKkuMTUUkrQMxSl/yga26atHho5jbB/thEdBNkLUFS56CpYsEqSpXUAG49IbSZJLAHx5t4nSEyVkVQKl9FZbfyhz53ipduOwcmrGaWoIqABxMcqgBotrDx1i44nXy6WUta/yp9SdgH1Jihf8AmWhQKESsqj/MHB8x92hOSU8fyj2WsON5P6MlxDC5kiYqXNQUqG30O46iN07BcFJJSSBZHwJheqkk10ru54Cm0U2UjVme4b3w2wmhNOJaHzZQA7agBgfSLvj+ZHMqaqQGbx5QeuizSGIUXfz6xm3ttmj/AKe+iV+rJjRqCWwYb/V4yb221D1EtPKWT5lQHyi1iXzQj0UCjPAPEn0aC8b/AHaPE/AQNSS3SjxPvP6QXjaeCWOsa9/EpP8AyIXO6vKD8EU00K/lXL9yhA1LKBV5QTQ2UpXJSfcYie0EmfopEzjfYaQQA7nyhdQKKwj1MHzZtwANYyJd0XY7CZI4YB7t83XXwgjvefKIwoDzNvjHIhoExe0t+T+kQR3iqitFtCdOjfURHkPOOn6B7KXTSkMZoSTccCBmUSX9B1MC1WIqnFRMxKUyw6ZSSC7W4ybb3aOpGLiUlDIUSWLJ8udohnTjNWT+wiUk7klRPgkFhGfSS0X423bKrikmZPdJSkqewS733A0bzhPUdmpkonvgZYHMOfR4u1bgKUlyUywGOfMbHYB9T0SI4/YxnHezAtDXVldQOzZyQAIXHLKPQc4xkV6hVUAAy5qGSLAqb3GIp1NMUD3k0gO5ADuebgtFgn1EoTEJyIWlIIbLdT6FRBLKELsRpJKAFTCk5y4QlT5Q5/OevKOjO30Tcmqb0B02DAkDKrR3V9HaCKuhm2BAmJ2BSEkehYiPFVLBKUoQlh+YlQzObOHaJKqaUqBVxp/+penRul4lylZKWgakrV081M6UFomp/iBFj0DMzbRa6ftfWJmZlz3OX8iwQlIN8xCS0IauvUs/uVAH+EFnT/nOW1oEXSEI/eJS6rpKtP8AV0G8DybW2HxX4CcdxSpqFvUziQPys2RugTb1hXJSc+xIu4Jb9IOM4TQUykpCLW4iAQL3Ny/lDGjTMWnuhYJJIKZdx0BckjpESm0thqqB0YpNSeGaCE6kHKBvqRxM/hFz7L9pZ1RMylSVZUWSCAVHnm0cDbrFK/YlyJl5aiFaKUgO27J0iWiStKigrVJQs/mCS/VgksBCnGLXx0/QyUtWzXKTHkAhMxQSon8hIcbWGsZh7XkmZU94kgoCEj8yXe5NnfeL3hnZOWgomOFWfR8z6ElVzGadtildZUFLADMA2jJAHyjT8COZtcuv32ZeaWPfERYcbJgvFA5S3MwHho0hpWy2CPvePQmVNfMCppTP0iJFkrO+aDKeW5LjnA6pfCp9NXiJdHLtm+4RPHcy1PdSE/8AERLNrhmYNs0BYYAqRKYgDIn/AIiJBSup/u0ZL+5l5Ko2NApwCeUDCY5J5fCPqicyddoWzZ7MA2Ue8xC7O9EtXPJLjkzdGifIIXV845rDZ35DpB+aJyehaTKRhUoaE3Q1tdHcQdWYwohmCQkcgPhrEdJTAcQu5uD066wJPkLRnJIVmunZi7a7tGc3UTQf4BjMCk5lpClHRw/o+loHRTgklXCGLIBYANq8CTq1PEokkCw2cg3MEqCVSyScpV6B9BeKfJhOJFJpApspGUb3955wMnCwmYtSCldv40hQHgCXjzDx+GUqCmHoT0DxzlSzpWOvPwI2jtp1YHJirFpcwAgLJS1wzP8ApAvZ+bO7w9zqBuAeY8IfGuCSAt3VpZ3htgyZaZipaUlKlAEOnKCd28oZzajTQfIQU2DTppCQCSbOXSB8HELJVMQtaJgulyxDv4fGNkThTIKypiL30t10jMcaSqZPWRoDmBIIcDVoXCbuqGKfIgpqZTEgjJvsH6dYOoKlSlhKCT/mDBvH5xxTURWkl2AIsXJP6Q5kUxp0BYBD2NtXNm+EDORLlrQ0/wAKmqmBZYi1wQ7NyaGlPh6A2ZAJuxIv+sV3/HEuySEk6AqIF/C48IfU1QZgzHhIfLyVbd7gH1hclSsrtuzyt7RLpyJamd3QkueEvvyeM6xYibMnr5lZ9TDrEDUz547wIRlYXVqOTk6mE9bKCFTUp0dQHTx90bn8Y227foreTGkqE2GS38oZYmtsoe7Qrw4kKbmYkxir/FbkG9Y3bKco3INokuFecDTUcJEFYOHSt945qEC4HKIkBFbaNh7NSlGkkEMRkTr0DfKGktBy31c/f6wJ2HS+HyP6PmYbTGTpqYypfcy9GXxoDmI2Vy8v7xCimSU3HV2gqolOq0ciSzOdLxyOYuq1BIJ1PudrDwg5jy+EDVcgZVE+X9oIaAkE1+BNR07sCGt6mA8Wo05iHAZN39bQu7O4nME5UuckguGc8zbL0i1YnQZgF8hfzjPb7RYk6Zmc7DVrOVKbP5czBAocySknw8RBs9JSVJSNSSGLP0jynogEWV43chX28Uh0pLortRXZFPdLG9ix+kHpEyZ+IhICSGChr6eIAhrInkIUFo2/MzkkcoCp8USpRSX1cpJYg9OY6Qcna0IUa7DcCwGYtOZaWWS7kMbnroG5QdLppMubmW3eDRnUp+raRHR4ooqUEuyQAHu30iKmxppiyE5sqder7nfTlHcbdnHuJ4Sue5lGZxLBUC+ToySY7RImr4TI4suUkkXAta8Eo7RLKdAAbhuIny6wEO1SxO4pZtbRifl0g3H0grlVoDnU5lKUFoUCXyvY25N8Y8o6KomJQvuvw7lish+RMWCvkzKtDJAlOdVFy3RI+sDzMQnUWWXMKJiW4WfNbnC6AtyehfPwFcxWZaJaWu4LFxzOpjrC5q0A96pypVmP2IGrccK0lIdBU78wPCAahM0yUjOAQCxa5v7ucRV6Y9RdbDsWoBMnAsXUlyQpmYtcb2gbtFgBlykTUlwpOVZd+LYnk4t5QHQYlkvnWtaQcxUzDoDBi+0S56BJQAUj8xLAMduv6Rf8K8eSivmVoplHN4x5k7wNPmusloYqp8iphGzgba2hfOpilJKtXaPRLRTbVlhwdPCr72iIzHzenvj2VL7uQkvdUQ0r5X/zQUhEVts23sVO/wChkN/K3oTH2PYqZakshSrEqIFh5x92LOSgk2vlJ9So+UJe0GNTEoXLWl3uFpSWyq0Bca/pGJ5E3G6LONXpHH/iyYuamXLRdRDs1h4nWLcVgIUpZZhc7iwbweMupKwU6RMGZKtUFuX20ESO1c8vmYyl3WLEuQQGfaKq8l8QlELxbttMUVCWwAcXYhvrFr748/h9IydauFbJU4O2h8bRqb9I6GVy7JcWisya/vl5VZRMSARa4fRuYi/YejNIIIZRFxzjNuz9cjIywkTXuSGJ5OdeUaH2drM4bUmza+sdXJsZKTTKjiuF93NKlgkAN6wPMpwhsqGzcvn1i+9pcNC5WjkNFGVNOijdJsNbDSKmTE4liD5A1aVpQcqVki4yhwPpCwYKkzO+mqJLC2jHkSNTDnEMQaUonlb5+MLacFQYkO72b3wuNoJxbjRLTyEpmkoJCTbLzIhbPmTJS5oLEKQTfZ7N5PEtbiyJUxKioD6wlxvFVzZiSmWoggsCDd9/hDYxegcadtMsOA4imXJdLE2zKOo8I67QVQWnMlQUphmfUMYSUXZuqMsKAASQS13DdIUVlarvVAAsQB5iCUblodJJItE/tZMTL/DQdWz/AEEB/wCN5VBRSSv+Jai99wOQjhOFTFSwxyXD22A2vcxHInqliYiYxTMs5GnLWCbVUAoRXR8ayZUTSpKUggb2DbXa5MEKmTQgKmJKU6OQPQfWDKQSZaBlWFPqdWPyhfiGJyi13AU7N7ort26SG06sDolJDBSQy3L8y/0i1SUyjKUAkZsrWFzYsPI3imz5SlBUwJISm7PduY5CGGE0a5eWYqcopIfKz8ShZJJNvGLeLU07E5I2tCOe4JSd1AR73PeTUpAcC59Yjq0OVKU/5n06wKivUhwnhc3O5HyEeli01sy8sW3osNYc5cWSkMG+/CB5VgB1+UeSqod2QGZm84jTxLCE/msA9g58Ya0xEddmk4X2kXJppLFISAAQrRt9L6Qtm9ulGct5QWk6puABzHVucMRISiUElKXCQBmNnYC3MPFYmJEtiyQVPzfloWYRh+dSfVljA+RN2kqZM5KVUwW+6TcB9SBteFOFUk2ZNCUpJWqwTZj48oKkUUy68wA5i56W+xFq7BopqecAuZnqFpIDXSly7PuTuYzIU3xRfStWeV2ByZMvuHWqdMRmNxkCm0HK9ucWnuVcvfCPtPRKAUZkzMrvBkAtkAPTXnFj8z6w3CrugcqSSMro8LUoKWpWXXKwBIvuYu3ZWcpJQpRS+UBQB1UN/SK5haQUNs2u7Eb84hwrGP2eYJefMymc6sfnBQn8qBypy6NoUjvEFt4znH5HdKWlQsnRvvWL3gVfmAHR7xTfaKSlaVAcKrW5xOdLsnDt0Uapqgu4ClIOiWNvfeOJVBOUGkJyjUlQKb8gYNw+iJUw/du5B1fdiNodWuy2DWGw90VZaH8t0UEYbOTUATEh0qBdVwQ7vccQjQEzUtxXXro3pCGuqJS3CSpU1IIB1fxeFUrGJ5tkLhtXTptreCdzVBNJdFxXi4Cev31iv4iuWZ6VJSkrA35tqw1hHNrFLmgLU5fS4HoIsuHgMxSgXdgNfHdoGUXDZMZXaJUynAUtRu+gblC6ZiaGUm6h4OPUbwwxCkTNQUlJDHVKiB6Qiw4iRNMvQa6u9ucBj+SJUQWmrRJKs0pQC9Rdi/Tzg6kwlU1iSEoCmIy3LaeEN1pzB05Sw8j4xHTzMqEApIGYkv8Amd/hHPJ+Ow3GyLEpqUEgmxSQ3K0Q4NWBcooVcEMeYaC8WliZoGJNgL35RBhPYmpCnDFGrZr/AKxEOMVcns6fSSEtbRKZ1S1EaOA4823aA5eDy1aqUjqQ48xrGhU+FzEPnQ7aFP15xJSSS4TxKc3HPwjWx/yLraM54VdpmZKwdaVWWnKd3sfUa9IIkUp71KUKC9C40tGgVfZxKnIBQCLg3b/SqFmG9jO5WV2VyI0bwEOX8pBqq2Ln4/7GdVjHAyEALUAXWpjZrpDe4wjq11CyZiUKmKHEVEZink3XyixHDFLS7JBf+LMT0a0LBhE1CyQllHRQUw9YqZMzydnY8MY7K+lc1ZDL1sRuN2ZhvBUnDJwVmWFJSnRQSRffKfOLrhNNMAdaTmS4zBib9d4mo0CaSlalN/Lqoj4gRUfPlouRkloruMY9+007FK++HDoeJN+I2YKZouGU9YWYjhctCSBKLNo5zdGc7dIe5ByPr+sOxXuxeSapJGZy5s3/ALYADNfmPjC9SV5wVJZT5io6E9IttBJCElLDMPDigebLzkukDbLsN4Uviw3NFx7KV9pbl8wve/6R77Q6YLlJUm99Ha0VfspOEsjMDldgHuD9IuvaenzUwU7abc+kPyO4CsbqZntFNymzqA189hCCrrFhRTmUz2D2bk8W6chCUlLuTqefpAczBUKRdPELgh2iotPY60tezjDZKZQClITxB3GvnBsxKJgKScyTfX6wFPwCb/mYhksPiSYjGC1GUcTkPw8tOt4mW9HXXs+r+zcrhycJd3NwDbz0hIKlUlaso7wcwSdD12izyuzqiAZir7gF4Zy6ZKLIRty+EQm0E2VqmxQKHEhaSeQ999IEn9mFr4gcp2BP0i+0xSsFKk3PR4lRQy0nkX0e3vgbrojnRVMGwGdKLTCQkgHQkesWGow2UZeY5VKFiQbtvqIbqrNiCPhHH7ZLZsyQXs9vswEotshzFaMOkZk5GcF21290GKWoXQpTt7ukMZZDBm028OkQzKZJ/j4uUEoi3IUqxI3BBPN+nVvlA8uSFlKwkgbMHPjzO8MaikLB06fWCUTGCcqHG7awajSFuQCMN70kd62XQEsdOt2jykwRYzKKkKYggZvlHVRLkrWzzEOSATq3jtENTSJl/u1s2hvr5xCiybIVVZUriWHJYsQCPAGDUTpedOQlhr3jO9+VjaFiZliqYkZ06EBiLb7HeCKSqlquUO+7RajH8im/wMJ1X3ZZK3e4GUMH8oWVNVn/AIB0UkMfNtYYilSpVnB0Yvty5iCU0ttnI9PGFS7Hwf5E8+crLcqLcr2brD9j9gwlrJORJLjQiz+pcw8z9Yfi6Byeis0NMAMxHm94jMlyo2G/6wVSKcXvb6wvxyaRlANiCT7o6S0FHbBv2hOfW77aNux5xd66qEymSywTl/K97dOcZbis0omy8pZ0A2594z+kOlzCJ8tTlzJU58CGhV/EsY8SlIMK052DDffX+0CS8VVnyhLgl7Kew36CF04/izzuEgjoW2ibB5hyvuzvvqd4WmTOCVlpTVlYuClho9tICmVmU3zDcWc+6OqdZyPuVN8IX1s4um/24iE9i6QUmuDs/wAQ/rBiUcJcC40O8S1FIgyELKRmfXzgZFmA6xHIBInoBxZcpSNWufQu4hoZ4s4uNQdvOFEicQUsTElXOL67iOsFhc2uQbZSfAxElSVsGHQEXfxg4DMOK/j8htCojKoFNix+UScuhpT1KUzFIVlSnKC7sX5XiHvgpRJQqx5Bm2u97QplyRMK1LDkGx8PCIpdQoKmgKUBawJHwgml2DRdJFZLyA5TZxcaN8oDn4mlRdIBG+1unOBcIlCZJBWSq+6lfB4Ox2UBMQkAABOgHSDvQCA/8WkKISmUVG5uf1gWrnSSdCk/ysSHPURY6qlRLp86EJSq1wkPCWSgHUAuAS4Bv5wpIlshQoNlWlKtbgMz9S0R00+YleaWoJGjBm9HI9Iir5QY+ehIhXIUSSokuGa5+EPjOwGq6LArElqUVECx5BgesdUFa5IUAH01tzaBMBOZZCrghVvBmg5UhLgteJ5bo6N9ni6BGUqKnsbc7aeDwZlPT1MLcSPCnZ1AFrbnlDaHQo5uz//Z"/>
          <p:cNvSpPr>
            <a:spLocks noChangeAspect="1" noChangeArrowheads="1"/>
          </p:cNvSpPr>
          <p:nvPr/>
        </p:nvSpPr>
        <p:spPr bwMode="auto">
          <a:xfrm>
            <a:off x="0" y="-1143000"/>
            <a:ext cx="1914525"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UUEhMWFRUWGRwaGBgYFxgYGxoYGhgXHBodGBgYGyYeFxokGRcXHy8gJCcpLCwsFx4xNTAqNSYrLCkBCQoKDgwOGg8PGiwlHyQsKSoqLCwsKSksKSksLCkpLCksKSwsKSwpLCksKSwpKSkpKSksLCwsLCkpKSwsLCwsKf/AABEIAPsAyQMBIgACEQEDEQH/xAAcAAACAwEBAQEAAAAAAAAAAAAEBQMGBwIBAAj/xABEEAABAgQEAwUGAwYFAgcBAAABAhEAAwQhBRIxQSJRYQYTcYGRB6GxwdHwIzLhFDNCUnLxFWKCorIkQxYXJTRTY5II/8QAGgEAAgMBAQAAAAAAAAAAAAAAAgMBBAUABv/EACkRAAICAgICAQQCAgMAAAAAAAABAhEDIRIxBEEiEzJRYQVxM4EUkeH/2gAMAwEAAhEDEQA/AOaWWWEFol2jyQhkjweJpMsg3j0MTz7RxkHkI7SBsI9VKd4+mS9nvtDH0cD1H5j/AG2iEqF36i3x6RxO6XeIVDnpFGVItehjIU4tHc2nct+kCyF3aHEiSkjiDgjfcXgXFyC5cTqkoihIcllAEDZjvBgSGt9+EF4nZSAQwCEgNyyhoBKb20huFJQVCcn3HybnQBtIOpsOzkJAL9IjppQUbPaLbhtP3Uu+uvlAeRm+nHQeHHzdA9FhKZQfVRABPhsPvaDUCJCI+IjyPk3klyNuHxXFEakx4REhTHLRScGhlnqR6QrqsPEwM3PX3QzVERl7xd8XM8c1QucFJUxbguHd2cyi6iSHLBgLADo8OXv4QvW49TE9PN9Yf5OVTlZGOPFEyg8DVNElQvHy8TSJndk3ylfkC0I8KxtS6hSFlgp8g8DyilzUWvz6LMccpJv0j3FsLSxAHuEUqspmUQGcc7xqFXT5kGKBisgBfX7Eeq8DM8kd9mZ5EEtlbxGndGmgMWzLFarQcpD8+sWbL1hvlLr/AGLxO0LaVPCH9P1idSekDUySU+kEyTt6xdRmHyT5xFOLB4JEl7R7UUZKLP8A2g29HJbEZ91yfGBVF7jTn+kH1ErhOxeBVyg2nn96whosPRLSglmv1h5ITYPyhVSSyG5dOcO0U5UPAQyMUkJk7GeLgK7lSbgoAJDMCizeN4DlJJItbn5whxbHe5Wws3Co5QzFQchXiEhtbPFmw0hSQ2p1A5xSwZ4/KC9NlzyPHklHI/aQ6wTD3uoWLND6ZLDu3EzO23J4gopGX0gjvAS28Z/k5OTZYwQ4xOY8UI7LR5ljLkrRcOGjwCOwI+KYWo+ybOCI8WI7aOVwFaslMDn9fWOJZYwapL66QLMQ0d7CK52hcVO4BQC4LOAS4PPaOMBpM1QVNZHxIt4b+kSdq1jNLBuoJLtyLaw17M0wTToVuviPm7e4CKscd5f6LznxwL96GqHy6XbSKXj1BldVmLxd09bCK/i0sEMQCPv1j0n8fpmPnVoz2vSwN4sT9YS9oaUAcI1Gnxh3ki/5Urr/AGJxQpC+mDp5xNLQeUc0NNwC7ZiwJtr13iyUvZVRT+8SD4GLDyxh2zNjjlLpCoS9T9iO9urG0MK3CjKYEu/LmIXTZjHXiD+doNTUlaIcWnRX6tZuW0iOjklQc+DQQu5L/wB45kS9WDPADielpHUz7+6HRLWEKqJPG7WIb76Q4kUzkDeDUhUrvRW+0uEqW0sBKcys4USoAFuKwsouNmd4s/Z7DVGcMy2GpDakC4HKGRwkFBTMSCDcA9OR2MV1WKhFRMlILKlLtfoD56mPNeS5ePleWPTPQ+O/+Rg+nNbRo6ltpHEqWw3fnAOG4kmb0VuIYNASyOQvjWj1o+UI8jqIq0QctCvFe0cmnDqUVXZkJKzbX8os0fdp6tUummKQUggAOrQAqAJPgCYyuTjXezFd2VrVMclCl5AU3/hA4Rpq56QMnGELY/DjeRmn4f2qp57d3NSSf4SQFeaTcQ0MZQilTV0yghBlz5JZBfiS+gzDUPa/MRcuwWPmqpEqX+8Qckz+oNfzBBhc0qUl0xk8KSuL6e0WQwNMYEk6DWJ1CFlZMJORPNyYCK5OhCZUMfOWdMUofnSD5B38NotXY/EDOpJSyACQzdEkgerPFR7dzMsvPcm6LbuP0if2eYsO7CXYcIY9Rb5xOPElKRYyS5Y4mhrZrxXMWWAOkM6ycQmxMVurWSTf9f0ja8CN7KObSoruOrcPyBMNs0JsfU411fyhw8W/J9CMdtFhoxYPdtOnltDaQTrC2jRp9YYydIw45W+y9KKXRPW0/eIaz2b1G8UrFZRSshJceMXadOyy1EB2EVHFZWUZnd/dGx4k7T2ZXkx+Soqs8sTe8RJqQ14JxJIUoAb6x3RYeNCQflFxy5dCGTYYsm5Ftv7xb8BkcWZQct6QloabKAG1EWvCpIAf7tCs74QoZ48eWTfoNXLe6rkbxiWNS1/tlRNDt3igOrqGkbNjEkrkTEoOVSkKAOjFrRlqkmZVplkarGg1GuY9LRh5FzdM18cnFNlklKXLUliAw4v/AMuPfDbCO2UqYEpmLCF5MxzWBALHXeEmLhs69sp8NIx7HKlVRMUm34ScqWtbMXPrFyHjxyuhXLVs/TiJgIcF3jsHrH5f7Oe0mtoSEpmhaAboXxD6jyjVcC9ps+rpZs1MqTJKOELXMUUvZzkyvYG19WhebxJ49+iIyvQ47d1qpi5dJLBImXnEbItZuZvAcrsvM4k5ZYlqbKhIAMvKbMrVRIsTEnZqQqYe+nF5igCfTly+EWaomhCSomwDv5QlYeS+Q36rjqJRZdGKeasJLADja75bv1OkPvZthxlUiisgzJk1a1N1Ib/aBCObi8jSeQgzSQhRVlzixJIfhDwnx3t+illGVRTUmYtTKKXVkABuFGwL2EO/4byRSj0Ked8nZee13biTRpKQoLnFwlAILFtV8h01MQ9lakzKVKyXUQCo7uf7xgs2qUrOVl1HUk6knWNg9nWJheHS9HQ4UeQSTr5EQ/J4UcGO/YMc3N0hpitCmYJqFEC4KXOigPrCPs4nLUy5IbMFZlBJzMEp1LaXOkMcRrkS5a5k8h1JcJJux0Yakwb7POz5lSVT5ics2eSog6pQ/Cno+p8ox3p2kXOWqZa0pcMQbwNMwxLWHrB6BHyli99NYteOmlpipU+zM+0sju8wazH7PUQY4j7tkxB539I+yxrZXaj/AEV0lGyy0E3MkEb3hjJWNrwskGzQT+0MOGPOlxoONUBt5RW+19akZEghy5tyEfYriZAKUllbGKPiE6csusZgCwZnJ3tq0XvGyU6QjLjTVn0mfnmEhzt9nxhvTJItoRyhfR0gA6u5h7QyC4zCx9+sbOLqzLyNIeYNT5ilztFllNtFfop2Vm6aw2krJmHTKRbx3ir5UnZY8RKmD9qBMNLNEn94pJCSXID2JLX0eM8p6n9nlKWpSFVCkhIynMEpFrKa6lWDCNXKekUXtn2eErPXIUM0pOYIU+XM7PY21+JjN5fOy6nqjrOUyFqmgcSDYn/LZh4xg9FUnNMJtwkHmS5fzeL/ANq+1MxXdJD5QAqYsAhJPJGYPlffdozOTMKlL/qJ9SY1vE7bFzi0rBFDhNm19X/WGHZ/tAadTKeZJJ45WbKlRaz8rjWFqluD4/OIZKCpQA1JjQyU40xRuns5xVc4KnKDJUGCQdgS5u1ugh/iNaVhMq4SrMuYpiwSDb1tAPZnAwillpFsiEvzLhz74sisOBlM/wCcgdcruR0jEk7dBJ6MV9rNQF1MqUAElEsOBzJLDoQln6kxUpKssss73J+EPu3CwvE6hQPDLWU25IZP1itTFcBbR/nGz48EoIVk3SGc5bykc2jVvZ7LQnC0lYN1lagNVcVh4G3pGQhRyC9mYwcMeXMkCUtRCJKGQhJYKUT+ZQ/iN/dC/N3CmDgpM1PsxTjEcQVPUpCpclipIvxXyD/MHD+UaokaxkXsBp2lVSi91oA8gfqPWNdlx5yceM2i/wAnI7CmELMSqAHGloKnzhliq4pOK1BtHNjvGj4uO6sXOVIUYwvOk76+kGd3EdfK/DU9rEQQ8WvI9UJh+xtKNhfaBcSqF5cssjNzPvj1cywY/rAqyT+WPNraNFi6sS44y59Hb3CD8FoWIUpr2ZtuURy6c6m5HuhlhkknXrD8aoTN+jqowSUzy0AEXLO58OsTUlK+1x0gmmXxX5w5ls1g3WNJeQ8caKLwKbFsvCSGMEd7lLi/T5jlpBoMBVYIvY9GhP13kVSGQwqDuJPT1OeEvboKOHVQSHPdKt039zmJJdV3a32OsNNerxW6f6LET8qTe0E0oVTKOZJUkgnUADQdLvC2gmtMPVxFk9pGDijxKYEoUmWo50ciFfy9ASQ20VSSTn843PG48E0Blbbo+mK/N4wb2Zpe8qpSeavdAtQzHm/1hz2FxOXT1YnTHKUJLAByomzDlqS55Q3LOo7AUHN0vZ+h6BQ7tAG4A9BBUysSlRJP7ss3k/wjKz7VZlwinQE81LLts7D3QuxT2jVCkzLSRnSQcqVPcM+YnVoxvqJyNGP8bnUbaKViFZ3syev+ZajrzUT84Gqg0pPUn5RHTpsv75RPWI/CR/UflHoIaiZEvvO5BdHgD8IAycY6QeEMluesc0khzMURog+peF5tx2Bi+5m4+xKmyYaVn/uzVkeAZPxBi/qmlILXNvf+kVzsZKFPh1PKGqZKSfFQKj7zDSXVFQFtnPiI89JcptmmklEir55F9IEpZYVqHJu3lBR41XEc5PxBls2sX+dQExhcgTEqEKDAHlAvcnlFkqZAJci/PyMIH6wv63LsJ40iJE19ffEc6ewYWhTW15zhIUB5xEip7xQSgEjcvr58ozuNaQ5seoncJIPX4aQywabmQ/M/bwowylUqYEqFvl8otKZKUhgGaHxWhckdU6QA51gyWvaFtRPbhGpiWkW2pvv97QE3uiYw0M1KgaqDpJiVJjoocQKj7O6ES0FYYC8M6dJCQCbjWJxSAfWB5zhRuejfd4J29ELRkf8A/QiAVUnMBfo6Yx5RaZ4GNp9t1CDTSZm4mkP0Un36RixLr/1fONbw18dAZekz6ZMd+ZMT4WHUwBJOgGp8AIgq1cZ8Y1L2K4ehlzSkFZUwUQ5CQLtycmJ8tNxcTsGX6U1MrkvAakp/9tNy/wBKk/K8BYjTzEJdUtSUu10kB+Tkax+hptLmT5ht+UVT2npeiWDspDDqSNPfGXDA+a/s1n/KzlFxa7MNlS+CYfH4iO6v8ku+pPyjxB4V+fxjyuT+HL8THpOonnm/kTLW3m0R0q3dI1mEJ9SB845nnTnBHZqVnrKZPOaj/ny8BAZftZGNez9M00hkM2gA9A0fKTlDXgpFhHMxD7xiNUXY9EEgNc7R3TAJJUdI6szHcRzNQyGfh5QPFsJMkrKxIRmOhsPOEWfx90EYgGlm/WBMscsbREpFRrVusPYQ3w1glIQGJHLWEs8AzBnsGtFjwIvd2HyEIjrsOStjzCpZTc7wzlqBMAicBY6H7ETftAADe8+rQTf4O4n1TOSAVKsB926wAjHUhyUMjnmuRzZoV41iP4qUKOUM4Gt+sd06kn8wDjZ/MdNIXXtkSk0y10WJypgdCwWseniNoLzcj6RTqykKUEy0pctrbXV+cIF9pJ9PMTLVM/DUdRYg2dnBe+0NhFy6BlkjFWzVAuIKwGzbRV6bGZ6TchaRzSx9RaGsnHEm6rddYCUmmSmmVv2oUSZmGzyskZAFgt/ECw8NY/OaDd+sfpD2iTEzsNqUoBK8oIABJLKGgbk8fm1SSNecaPhZO7ByR0jutLrMbJ7HJbU2n5yo+hAjF6hbqjdPZVTkUsvwfTmTDssrbEfgv618J55vhGfe1acRSSUu2aY56sl/jF5dgfOM+9sih3dKl78R/wBsV8f+RDUZLJVwL6m3rEmIj8OX5xFSpdB/qHxgrGUsiX0jZfRSb+SBKg6Nyhj2DV/6lSk//KmF09IJEHdleGsp1cpss/7xC8i0Mg9H6dlaA6mO8u8BoqGbqWghUyzRkNbstJ6OlMQx8Y5CAdY+E0RzPqAAb6atHLs4X4uxHTf9IBeC8SWyRZ9T7oHyQUjuSKN+03AIe7Pvb6RYsOJR4cvGKhSqC12N0nwfxEOq7tKmmKBNlzCkgOQLeHjGdjaki2o1LZcZtSiWhUyYWSkOonQBn84x7tD7YKlcxqYiXLBdPCCotpmdxvo0Ou2vbuVPpJkuSFozgXUnK7FyLnlGRoXfrFlICcqS/ZecB9oNUuoBnkLTMPGcgcJZuHKzAchGhYZWFMwgrRkLFBLAtydmNvOKB2EVJlIEyZLzLUvKksSQluJrt5xYa6vl50zicqEEoUkDo43sW3vFGeR/VqK/9LKwJ4m5f9l4qpyVpYzn3YKHyEULtniCe/kS0kgkuw0BJADjrDSR27ppaSE5UPbNlc+LqLDwiuYZUSaiuVVVC0IQggSwo5SojRRG94u4U0+UkZuWKkuMTUUkrQMxSl/yga26atHho5jbB/thEdBNkLUFS56CpYsEqSpXUAG49IbSZJLAHx5t4nSEyVkVQKl9FZbfyhz53ipduOwcmrGaWoIqABxMcqgBotrDx1i44nXy6WUta/yp9SdgH1Jihf8AmWhQKESsqj/MHB8x92hOSU8fyj2WsON5P6MlxDC5kiYqXNQUqG30O46iN07BcFJJSSBZHwJheqkk10ru54Cm0U2UjVme4b3w2wmhNOJaHzZQA7agBgfSLvj+ZHMqaqQGbx5QeuizSGIUXfz6xm3ttmj/AKe+iV+rJjRqCWwYb/V4yb221D1EtPKWT5lQHyi1iXzQj0UCjPAPEn0aC8b/AHaPE/AQNSS3SjxPvP6QXjaeCWOsa9/EpP8AyIXO6vKD8EU00K/lXL9yhA1LKBV5QTQ2UpXJSfcYie0EmfopEzjfYaQQA7nyhdQKKwj1MHzZtwANYyJd0XY7CZI4YB7t83XXwgjvefKIwoDzNvjHIhoExe0t+T+kQR3iqitFtCdOjfURHkPOOn6B7KXTSkMZoSTccCBmUSX9B1MC1WIqnFRMxKUyw6ZSSC7W4ybb3aOpGLiUlDIUSWLJ8udohnTjNWT+wiUk7klRPgkFhGfSS0X423bKrikmZPdJSkqewS733A0bzhPUdmpkonvgZYHMOfR4u1bgKUlyUywGOfMbHYB9T0SI4/YxnHezAtDXVldQOzZyQAIXHLKPQc4xkV6hVUAAy5qGSLAqb3GIp1NMUD3k0gO5ADuebgtFgn1EoTEJyIWlIIbLdT6FRBLKELsRpJKAFTCk5y4QlT5Q5/OevKOjO30Tcmqb0B02DAkDKrR3V9HaCKuhm2BAmJ2BSEkehYiPFVLBKUoQlh+YlQzObOHaJKqaUqBVxp/+penRul4lylZKWgakrV081M6UFomp/iBFj0DMzbRa6ftfWJmZlz3OX8iwQlIN8xCS0IauvUs/uVAH+EFnT/nOW1oEXSEI/eJS6rpKtP8AV0G8DybW2HxX4CcdxSpqFvUziQPys2RugTb1hXJSc+xIu4Jb9IOM4TQUykpCLW4iAQL3Ny/lDGjTMWnuhYJJIKZdx0BckjpESm0thqqB0YpNSeGaCE6kHKBvqRxM/hFz7L9pZ1RMylSVZUWSCAVHnm0cDbrFK/YlyJl5aiFaKUgO27J0iWiStKigrVJQs/mCS/VgksBCnGLXx0/QyUtWzXKTHkAhMxQSon8hIcbWGsZh7XkmZU94kgoCEj8yXe5NnfeL3hnZOWgomOFWfR8z6ElVzGadtildZUFLADMA2jJAHyjT8COZtcuv32ZeaWPfERYcbJgvFA5S3MwHho0hpWy2CPvePQmVNfMCppTP0iJFkrO+aDKeW5LjnA6pfCp9NXiJdHLtm+4RPHcy1PdSE/8AERLNrhmYNs0BYYAqRKYgDIn/AIiJBSup/u0ZL+5l5Ko2NApwCeUDCY5J5fCPqicyddoWzZ7MA2Ue8xC7O9EtXPJLjkzdGifIIXV845rDZ35DpB+aJyehaTKRhUoaE3Q1tdHcQdWYwohmCQkcgPhrEdJTAcQu5uD066wJPkLRnJIVmunZi7a7tGc3UTQf4BjMCk5lpClHRw/o+loHRTgklXCGLIBYANq8CTq1PEokkCw2cg3MEqCVSyScpV6B9BeKfJhOJFJpApspGUb3955wMnCwmYtSCldv40hQHgCXjzDx+GUqCmHoT0DxzlSzpWOvPwI2jtp1YHJirFpcwAgLJS1wzP8ApAvZ+bO7w9zqBuAeY8IfGuCSAt3VpZ3htgyZaZipaUlKlAEOnKCd28oZzajTQfIQU2DTppCQCSbOXSB8HELJVMQtaJgulyxDv4fGNkThTIKypiL30t10jMcaSqZPWRoDmBIIcDVoXCbuqGKfIgpqZTEgjJvsH6dYOoKlSlhKCT/mDBvH5xxTURWkl2AIsXJP6Q5kUxp0BYBD2NtXNm+EDORLlrQ0/wAKmqmBZYi1wQ7NyaGlPh6A2ZAJuxIv+sV3/HEuySEk6AqIF/C48IfU1QZgzHhIfLyVbd7gH1hclSsrtuzyt7RLpyJamd3QkueEvvyeM6xYibMnr5lZ9TDrEDUz547wIRlYXVqOTk6mE9bKCFTUp0dQHTx90bn8Y227foreTGkqE2GS38oZYmtsoe7Qrw4kKbmYkxir/FbkG9Y3bKco3INokuFecDTUcJEFYOHSt945qEC4HKIkBFbaNh7NSlGkkEMRkTr0DfKGktBy31c/f6wJ2HS+HyP6PmYbTGTpqYypfcy9GXxoDmI2Vy8v7xCimSU3HV2gqolOq0ciSzOdLxyOYuq1BIJ1PudrDwg5jy+EDVcgZVE+X9oIaAkE1+BNR07sCGt6mA8Wo05iHAZN39bQu7O4nME5UuckguGc8zbL0i1YnQZgF8hfzjPb7RYk6Zmc7DVrOVKbP5czBAocySknw8RBs9JSVJSNSSGLP0jynogEWV43chX28Uh0pLortRXZFPdLG9ix+kHpEyZ+IhICSGChr6eIAhrInkIUFo2/MzkkcoCp8USpRSX1cpJYg9OY6Qcna0IUa7DcCwGYtOZaWWS7kMbnroG5QdLppMubmW3eDRnUp+raRHR4ooqUEuyQAHu30iKmxppiyE5sqder7nfTlHcbdnHuJ4Sue5lGZxLBUC+ToySY7RImr4TI4suUkkXAta8Eo7RLKdAAbhuIny6wEO1SxO4pZtbRifl0g3H0grlVoDnU5lKUFoUCXyvY25N8Y8o6KomJQvuvw7lish+RMWCvkzKtDJAlOdVFy3RI+sDzMQnUWWXMKJiW4WfNbnC6AtyehfPwFcxWZaJaWu4LFxzOpjrC5q0A96pypVmP2IGrccK0lIdBU78wPCAahM0yUjOAQCxa5v7ucRV6Y9RdbDsWoBMnAsXUlyQpmYtcb2gbtFgBlykTUlwpOVZd+LYnk4t5QHQYlkvnWtaQcxUzDoDBi+0S56BJQAUj8xLAMduv6Rf8K8eSivmVoplHN4x5k7wNPmusloYqp8iphGzgba2hfOpilJKtXaPRLRTbVlhwdPCr72iIzHzenvj2VL7uQkvdUQ0r5X/zQUhEVts23sVO/wChkN/K3oTH2PYqZakshSrEqIFh5x92LOSgk2vlJ9So+UJe0GNTEoXLWl3uFpSWyq0Bca/pGJ5E3G6LONXpHH/iyYuamXLRdRDs1h4nWLcVgIUpZZhc7iwbweMupKwU6RMGZKtUFuX20ESO1c8vmYyl3WLEuQQGfaKq8l8QlELxbttMUVCWwAcXYhvrFr748/h9IydauFbJU4O2h8bRqb9I6GVy7JcWisya/vl5VZRMSARa4fRuYi/YejNIIIZRFxzjNuz9cjIywkTXuSGJ5OdeUaH2drM4bUmza+sdXJsZKTTKjiuF93NKlgkAN6wPMpwhsqGzcvn1i+9pcNC5WjkNFGVNOijdJsNbDSKmTE4liD5A1aVpQcqVki4yhwPpCwYKkzO+mqJLC2jHkSNTDnEMQaUonlb5+MLacFQYkO72b3wuNoJxbjRLTyEpmkoJCTbLzIhbPmTJS5oLEKQTfZ7N5PEtbiyJUxKioD6wlxvFVzZiSmWoggsCDd9/hDYxegcadtMsOA4imXJdLE2zKOo8I67QVQWnMlQUphmfUMYSUXZuqMsKAASQS13DdIUVlarvVAAsQB5iCUblodJJItE/tZMTL/DQdWz/AEEB/wCN5VBRSSv+Jai99wOQjhOFTFSwxyXD22A2vcxHInqliYiYxTMs5GnLWCbVUAoRXR8ayZUTSpKUggb2DbXa5MEKmTQgKmJKU6OQPQfWDKQSZaBlWFPqdWPyhfiGJyi13AU7N7ort26SG06sDolJDBSQy3L8y/0i1SUyjKUAkZsrWFzYsPI3imz5SlBUwJISm7PduY5CGGE0a5eWYqcopIfKz8ShZJJNvGLeLU07E5I2tCOe4JSd1AR73PeTUpAcC59Yjq0OVKU/5n06wKivUhwnhc3O5HyEeli01sy8sW3osNYc5cWSkMG+/CB5VgB1+UeSqod2QGZm84jTxLCE/msA9g58Ya0xEddmk4X2kXJppLFISAAQrRt9L6Qtm9ulGct5QWk6puABzHVucMRISiUElKXCQBmNnYC3MPFYmJEtiyQVPzfloWYRh+dSfVljA+RN2kqZM5KVUwW+6TcB9SBteFOFUk2ZNCUpJWqwTZj48oKkUUy68wA5i56W+xFq7BopqecAuZnqFpIDXSly7PuTuYzIU3xRfStWeV2ByZMvuHWqdMRmNxkCm0HK9ucWnuVcvfCPtPRKAUZkzMrvBkAtkAPTXnFj8z6w3CrugcqSSMro8LUoKWpWXXKwBIvuYu3ZWcpJQpRS+UBQB1UN/SK5haQUNs2u7Eb84hwrGP2eYJefMymc6sfnBQn8qBypy6NoUjvEFt4znH5HdKWlQsnRvvWL3gVfmAHR7xTfaKSlaVAcKrW5xOdLsnDt0Uapqgu4ClIOiWNvfeOJVBOUGkJyjUlQKb8gYNw+iJUw/du5B1fdiNodWuy2DWGw90VZaH8t0UEYbOTUATEh0qBdVwQ7vccQjQEzUtxXXro3pCGuqJS3CSpU1IIB1fxeFUrGJ5tkLhtXTptreCdzVBNJdFxXi4Cev31iv4iuWZ6VJSkrA35tqw1hHNrFLmgLU5fS4HoIsuHgMxSgXdgNfHdoGUXDZMZXaJUynAUtRu+gblC6ZiaGUm6h4OPUbwwxCkTNQUlJDHVKiB6Qiw4iRNMvQa6u9ucBj+SJUQWmrRJKs0pQC9Rdi/Tzg6kwlU1iSEoCmIy3LaeEN1pzB05Sw8j4xHTzMqEApIGYkv8Amd/hHPJ+Ow3GyLEpqUEgmxSQ3K0Q4NWBcooVcEMeYaC8WliZoGJNgL35RBhPYmpCnDFGrZr/AKxEOMVcns6fSSEtbRKZ1S1EaOA4823aA5eDy1aqUjqQ48xrGhU+FzEPnQ7aFP15xJSSS4TxKc3HPwjWx/yLraM54VdpmZKwdaVWWnKd3sfUa9IIkUp71KUKC9C40tGgVfZxKnIBQCLg3b/SqFmG9jO5WV2VyI0bwEOX8pBqq2Ln4/7GdVjHAyEALUAXWpjZrpDe4wjq11CyZiUKmKHEVEZink3XyixHDFLS7JBf+LMT0a0LBhE1CyQllHRQUw9YqZMzydnY8MY7K+lc1ZDL1sRuN2ZhvBUnDJwVmWFJSnRQSRffKfOLrhNNMAdaTmS4zBib9d4mo0CaSlalN/Lqoj4gRUfPlouRkloruMY9+007FK++HDoeJN+I2YKZouGU9YWYjhctCSBKLNo5zdGc7dIe5ByPr+sOxXuxeSapJGZy5s3/ALYADNfmPjC9SV5wVJZT5io6E9IttBJCElLDMPDigebLzkukDbLsN4Uviw3NFx7KV9pbl8wve/6R77Q6YLlJUm99Ha0VfspOEsjMDldgHuD9IuvaenzUwU7abc+kPyO4CsbqZntFNymzqA189hCCrrFhRTmUz2D2bk8W6chCUlLuTqefpAczBUKRdPELgh2iotPY60tezjDZKZQClITxB3GvnBsxKJgKScyTfX6wFPwCb/mYhksPiSYjGC1GUcTkPw8tOt4mW9HXXs+r+zcrhycJd3NwDbz0hIKlUlaso7wcwSdD12izyuzqiAZir7gF4Zy6ZKLIRty+EQm0E2VqmxQKHEhaSeQ999IEn9mFr4gcp2BP0i+0xSsFKk3PR4lRQy0nkX0e3vgbrojnRVMGwGdKLTCQkgHQkesWGow2UZeY5VKFiQbtvqIbqrNiCPhHH7ZLZsyQXs9vswEotshzFaMOkZk5GcF21290GKWoXQpTt7ukMZZDBm028OkQzKZJ/j4uUEoi3IUqxI3BBPN+nVvlA8uSFlKwkgbMHPjzO8MaikLB06fWCUTGCcqHG7awajSFuQCMN70kd62XQEsdOt2jykwRYzKKkKYggZvlHVRLkrWzzEOSATq3jtENTSJl/u1s2hvr5xCiybIVVZUriWHJYsQCPAGDUTpedOQlhr3jO9+VjaFiZliqYkZ06EBiLb7HeCKSqlquUO+7RajH8im/wMJ1X3ZZK3e4GUMH8oWVNVn/AIB0UkMfNtYYilSpVnB0Yvty5iCU0ttnI9PGFS7Hwf5E8+crLcqLcr2brD9j9gwlrJORJLjQiz+pcw8z9Yfi6Byeis0NMAMxHm94jMlyo2G/6wVSKcXvb6wvxyaRlANiCT7o6S0FHbBv2hOfW77aNux5xd66qEymSywTl/K97dOcZbis0omy8pZ0A2594z+kOlzCJ8tTlzJU58CGhV/EsY8SlIMK052DDffX+0CS8VVnyhLgl7Kew36CF04/izzuEgjoW2ibB5hyvuzvvqd4WmTOCVlpTVlYuClho9tICmVmU3zDcWc+6OqdZyPuVN8IX1s4um/24iE9i6QUmuDs/wAQ/rBiUcJcC40O8S1FIgyELKRmfXzgZFmA6xHIBInoBxZcpSNWufQu4hoZ4s4uNQdvOFEicQUsTElXOL67iOsFhc2uQbZSfAxElSVsGHQEXfxg4DMOK/j8htCojKoFNix+UScuhpT1KUzFIVlSnKC7sX5XiHvgpRJQqx5Bm2u97QplyRMK1LDkGx8PCIpdQoKmgKUBawJHwgml2DRdJFZLyA5TZxcaN8oDn4mlRdIBG+1unOBcIlCZJBWSq+6lfB4Ox2UBMQkAABOgHSDvQCA/8WkKISmUVG5uf1gWrnSSdCk/ysSHPURY6qlRLp86EJSq1wkPCWSgHUAuAS4Bv5wpIlshQoNlWlKtbgMz9S0R00+YleaWoJGjBm9HI9Iir5QY+ehIhXIUSSokuGa5+EPjOwGq6LArElqUVECx5BgesdUFa5IUAH01tzaBMBOZZCrghVvBmg5UhLgteJ5bo6N9ni6BGUqKnsbc7aeDwZlPT1MLcSPCnZ1AFrbnlDaHQo5uz//Z"/>
          <p:cNvSpPr>
            <a:spLocks noChangeAspect="1" noChangeArrowheads="1"/>
          </p:cNvSpPr>
          <p:nvPr/>
        </p:nvSpPr>
        <p:spPr bwMode="auto">
          <a:xfrm>
            <a:off x="152400" y="-990600"/>
            <a:ext cx="1914525"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hQSERUUEhMWFRUWGRwaGBgYFxgYGxoYGhgXHBodGBgYGyYeFxokGRcXHy8gJCcpLCwsFx4xNTAqNSYrLCkBCQoKDgwOGg8PGiwlHyQsKSoqLCwsKSksKSksLCkpLCksKSwsKSwpLCksKSwpKSkpKSksLCwsLCkpKSwsLCwsKf/AABEIAPsAyQMBIgACEQEDEQH/xAAcAAACAwEBAQEAAAAAAAAAAAAEBQMGBwIBAAj/xABEEAABAgQEAwUGAwYFAgcBAAABAhEAAwQhBRIxQSJRYQYTcYGRB6GxwdHwIzLhFDNCUnLxFWKCorIkQxYXJTRTY5II/8QAGgEAAgMBAQAAAAAAAAAAAAAAAgMBBAUABv/EACkRAAICAgICAQQCAgMAAAAAAAABAhEDIRIxBEEiEzJRYQVxM4EUkeH/2gAMAwEAAhEDEQA/AOaWWWEFol2jyQhkjweJpMsg3j0MTz7RxkHkI7SBsI9VKd4+mS9nvtDH0cD1H5j/AG2iEqF36i3x6RxO6XeIVDnpFGVItehjIU4tHc2nct+kCyF3aHEiSkjiDgjfcXgXFyC5cTqkoihIcllAEDZjvBgSGt9+EF4nZSAQwCEgNyyhoBKb20huFJQVCcn3HybnQBtIOpsOzkJAL9IjppQUbPaLbhtP3Uu+uvlAeRm+nHQeHHzdA9FhKZQfVRABPhsPvaDUCJCI+IjyPk3klyNuHxXFEakx4REhTHLRScGhlnqR6QrqsPEwM3PX3QzVERl7xd8XM8c1QucFJUxbguHd2cyi6iSHLBgLADo8OXv4QvW49TE9PN9Yf5OVTlZGOPFEyg8DVNElQvHy8TSJndk3ylfkC0I8KxtS6hSFlgp8g8DyilzUWvz6LMccpJv0j3FsLSxAHuEUqspmUQGcc7xqFXT5kGKBisgBfX7Eeq8DM8kd9mZ5EEtlbxGndGmgMWzLFarQcpD8+sWbL1hvlLr/AGLxO0LaVPCH9P1idSekDUySU+kEyTt6xdRmHyT5xFOLB4JEl7R7UUZKLP8A2g29HJbEZ91yfGBVF7jTn+kH1ErhOxeBVyg2nn96whosPRLSglmv1h5ITYPyhVSSyG5dOcO0U5UPAQyMUkJk7GeLgK7lSbgoAJDMCizeN4DlJJItbn5whxbHe5Wws3Co5QzFQchXiEhtbPFmw0hSQ2p1A5xSwZ4/KC9NlzyPHklHI/aQ6wTD3uoWLND6ZLDu3EzO23J4gopGX0gjvAS28Z/k5OTZYwQ4xOY8UI7LR5ljLkrRcOGjwCOwI+KYWo+ybOCI8WI7aOVwFaslMDn9fWOJZYwapL66QLMQ0d7CK52hcVO4BQC4LOAS4PPaOMBpM1QVNZHxIt4b+kSdq1jNLBuoJLtyLaw17M0wTToVuviPm7e4CKscd5f6LznxwL96GqHy6XbSKXj1BldVmLxd09bCK/i0sEMQCPv1j0n8fpmPnVoz2vSwN4sT9YS9oaUAcI1Gnxh3ki/5Urr/AGJxQpC+mDp5xNLQeUc0NNwC7ZiwJtr13iyUvZVRT+8SD4GLDyxh2zNjjlLpCoS9T9iO9urG0MK3CjKYEu/LmIXTZjHXiD+doNTUlaIcWnRX6tZuW0iOjklQc+DQQu5L/wB45kS9WDPADielpHUz7+6HRLWEKqJPG7WIb76Q4kUzkDeDUhUrvRW+0uEqW0sBKcys4USoAFuKwsouNmd4s/Z7DVGcMy2GpDakC4HKGRwkFBTMSCDcA9OR2MV1WKhFRMlILKlLtfoD56mPNeS5ePleWPTPQ+O/+Rg+nNbRo6ltpHEqWw3fnAOG4kmb0VuIYNASyOQvjWj1o+UI8jqIq0QctCvFe0cmnDqUVXZkJKzbX8os0fdp6tUummKQUggAOrQAqAJPgCYyuTjXezFd2VrVMclCl5AU3/hA4Rpq56QMnGELY/DjeRmn4f2qp57d3NSSf4SQFeaTcQ0MZQilTV0yghBlz5JZBfiS+gzDUPa/MRcuwWPmqpEqX+8Qckz+oNfzBBhc0qUl0xk8KSuL6e0WQwNMYEk6DWJ1CFlZMJORPNyYCK5OhCZUMfOWdMUofnSD5B38NotXY/EDOpJSyACQzdEkgerPFR7dzMsvPcm6LbuP0if2eYsO7CXYcIY9Rb5xOPElKRYyS5Y4mhrZrxXMWWAOkM6ycQmxMVurWSTf9f0ja8CN7KObSoruOrcPyBMNs0JsfU411fyhw8W/J9CMdtFhoxYPdtOnltDaQTrC2jRp9YYydIw45W+y9KKXRPW0/eIaz2b1G8UrFZRSshJceMXadOyy1EB2EVHFZWUZnd/dGx4k7T2ZXkx+Soqs8sTe8RJqQ14JxJIUoAb6x3RYeNCQflFxy5dCGTYYsm5Ftv7xb8BkcWZQct6QloabKAG1EWvCpIAf7tCs74QoZ48eWTfoNXLe6rkbxiWNS1/tlRNDt3igOrqGkbNjEkrkTEoOVSkKAOjFrRlqkmZVplkarGg1GuY9LRh5FzdM18cnFNlklKXLUliAw4v/AMuPfDbCO2UqYEpmLCF5MxzWBALHXeEmLhs69sp8NIx7HKlVRMUm34ScqWtbMXPrFyHjxyuhXLVs/TiJgIcF3jsHrH5f7Oe0mtoSEpmhaAboXxD6jyjVcC9ps+rpZs1MqTJKOELXMUUvZzkyvYG19WhebxJ49+iIyvQ47d1qpi5dJLBImXnEbItZuZvAcrsvM4k5ZYlqbKhIAMvKbMrVRIsTEnZqQqYe+nF5igCfTly+EWaomhCSomwDv5QlYeS+Q36rjqJRZdGKeasJLADja75bv1OkPvZthxlUiisgzJk1a1N1Ib/aBCObi8jSeQgzSQhRVlzixJIfhDwnx3t+illGVRTUmYtTKKXVkABuFGwL2EO/4byRSj0Ked8nZee13biTRpKQoLnFwlAILFtV8h01MQ9lakzKVKyXUQCo7uf7xgs2qUrOVl1HUk6knWNg9nWJheHS9HQ4UeQSTr5EQ/J4UcGO/YMc3N0hpitCmYJqFEC4KXOigPrCPs4nLUy5IbMFZlBJzMEp1LaXOkMcRrkS5a5k8h1JcJJux0Yakwb7POz5lSVT5ics2eSog6pQ/Cno+p8ox3p2kXOWqZa0pcMQbwNMwxLWHrB6BHyli99NYteOmlpipU+zM+0sju8wazH7PUQY4j7tkxB539I+yxrZXaj/AEV0lGyy0E3MkEb3hjJWNrwskGzQT+0MOGPOlxoONUBt5RW+19akZEghy5tyEfYriZAKUllbGKPiE6csusZgCwZnJ3tq0XvGyU6QjLjTVn0mfnmEhzt9nxhvTJItoRyhfR0gA6u5h7QyC4zCx9+sbOLqzLyNIeYNT5ilztFllNtFfop2Vm6aw2krJmHTKRbx3ir5UnZY8RKmD9qBMNLNEn94pJCSXID2JLX0eM8p6n9nlKWpSFVCkhIynMEpFrKa6lWDCNXKekUXtn2eErPXIUM0pOYIU+XM7PY21+JjN5fOy6nqjrOUyFqmgcSDYn/LZh4xg9FUnNMJtwkHmS5fzeL/ANq+1MxXdJD5QAqYsAhJPJGYPlffdozOTMKlL/qJ9SY1vE7bFzi0rBFDhNm19X/WGHZ/tAadTKeZJJ45WbKlRaz8rjWFqluD4/OIZKCpQA1JjQyU40xRuns5xVc4KnKDJUGCQdgS5u1ugh/iNaVhMq4SrMuYpiwSDb1tAPZnAwillpFsiEvzLhz74sisOBlM/wCcgdcruR0jEk7dBJ6MV9rNQF1MqUAElEsOBzJLDoQln6kxUpKssss73J+EPu3CwvE6hQPDLWU25IZP1itTFcBbR/nGz48EoIVk3SGc5bykc2jVvZ7LQnC0lYN1lagNVcVh4G3pGQhRyC9mYwcMeXMkCUtRCJKGQhJYKUT+ZQ/iN/dC/N3CmDgpM1PsxTjEcQVPUpCpclipIvxXyD/MHD+UaokaxkXsBp2lVSi91oA8gfqPWNdlx5yceM2i/wAnI7CmELMSqAHGloKnzhliq4pOK1BtHNjvGj4uO6sXOVIUYwvOk76+kGd3EdfK/DU9rEQQ8WvI9UJh+xtKNhfaBcSqF5cssjNzPvj1cywY/rAqyT+WPNraNFi6sS44y59Hb3CD8FoWIUpr2ZtuURy6c6m5HuhlhkknXrD8aoTN+jqowSUzy0AEXLO58OsTUlK+1x0gmmXxX5w5ls1g3WNJeQ8caKLwKbFsvCSGMEd7lLi/T5jlpBoMBVYIvY9GhP13kVSGQwqDuJPT1OeEvboKOHVQSHPdKt039zmJJdV3a32OsNNerxW6f6LET8qTe0E0oVTKOZJUkgnUADQdLvC2gmtMPVxFk9pGDijxKYEoUmWo50ciFfy9ASQ20VSSTn843PG48E0Blbbo+mK/N4wb2Zpe8qpSeavdAtQzHm/1hz2FxOXT1YnTHKUJLAByomzDlqS55Q3LOo7AUHN0vZ+h6BQ7tAG4A9BBUysSlRJP7ss3k/wjKz7VZlwinQE81LLts7D3QuxT2jVCkzLSRnSQcqVPcM+YnVoxvqJyNGP8bnUbaKViFZ3syev+ZajrzUT84Gqg0pPUn5RHTpsv75RPWI/CR/UflHoIaiZEvvO5BdHgD8IAycY6QeEMluesc0khzMURog+peF5tx2Bi+5m4+xKmyYaVn/uzVkeAZPxBi/qmlILXNvf+kVzsZKFPh1PKGqZKSfFQKj7zDSXVFQFtnPiI89JcptmmklEir55F9IEpZYVqHJu3lBR41XEc5PxBls2sX+dQExhcgTEqEKDAHlAvcnlFkqZAJci/PyMIH6wv63LsJ40iJE19ffEc6ewYWhTW15zhIUB5xEip7xQSgEjcvr58ozuNaQ5seoncJIPX4aQywabmQ/M/bwowylUqYEqFvl8otKZKUhgGaHxWhckdU6QA51gyWvaFtRPbhGpiWkW2pvv97QE3uiYw0M1KgaqDpJiVJjoocQKj7O6ES0FYYC8M6dJCQCbjWJxSAfWB5zhRuejfd4J29ELRkf8A/QiAVUnMBfo6Yx5RaZ4GNp9t1CDTSZm4mkP0Un36RixLr/1fONbw18dAZekz6ZMd+ZMT4WHUwBJOgGp8AIgq1cZ8Y1L2K4ehlzSkFZUwUQ5CQLtycmJ8tNxcTsGX6U1MrkvAakp/9tNy/wBKk/K8BYjTzEJdUtSUu10kB+Tkax+hptLmT5ht+UVT2npeiWDspDDqSNPfGXDA+a/s1n/KzlFxa7MNlS+CYfH4iO6v8ku+pPyjxB4V+fxjyuT+HL8THpOonnm/kTLW3m0R0q3dI1mEJ9SB845nnTnBHZqVnrKZPOaj/ny8BAZftZGNez9M00hkM2gA9A0fKTlDXgpFhHMxD7xiNUXY9EEgNc7R3TAJJUdI6szHcRzNQyGfh5QPFsJMkrKxIRmOhsPOEWfx90EYgGlm/WBMscsbREpFRrVusPYQ3w1glIQGJHLWEs8AzBnsGtFjwIvd2HyEIjrsOStjzCpZTc7wzlqBMAicBY6H7ETftAADe8+rQTf4O4n1TOSAVKsB926wAjHUhyUMjnmuRzZoV41iP4qUKOUM4Gt+sd06kn8wDjZ/MdNIXXtkSk0y10WJypgdCwWseniNoLzcj6RTqykKUEy0pctrbXV+cIF9pJ9PMTLVM/DUdRYg2dnBe+0NhFy6BlkjFWzVAuIKwGzbRV6bGZ6TchaRzSx9RaGsnHEm6rddYCUmmSmmVv2oUSZmGzyskZAFgt/ECw8NY/OaDd+sfpD2iTEzsNqUoBK8oIABJLKGgbk8fm1SSNecaPhZO7ByR0jutLrMbJ7HJbU2n5yo+hAjF6hbqjdPZVTkUsvwfTmTDssrbEfgv618J55vhGfe1acRSSUu2aY56sl/jF5dgfOM+9sih3dKl78R/wBsV8f+RDUZLJVwL6m3rEmIj8OX5xFSpdB/qHxgrGUsiX0jZfRSb+SBKg6Nyhj2DV/6lSk//KmF09IJEHdleGsp1cpss/7xC8i0Mg9H6dlaA6mO8u8BoqGbqWghUyzRkNbstJ6OlMQx8Y5CAdY+E0RzPqAAb6atHLs4X4uxHTf9IBeC8SWyRZ9T7oHyQUjuSKN+03AIe7Pvb6RYsOJR4cvGKhSqC12N0nwfxEOq7tKmmKBNlzCkgOQLeHjGdjaki2o1LZcZtSiWhUyYWSkOonQBn84x7tD7YKlcxqYiXLBdPCCotpmdxvo0Ou2vbuVPpJkuSFozgXUnK7FyLnlGRoXfrFlICcqS/ZecB9oNUuoBnkLTMPGcgcJZuHKzAchGhYZWFMwgrRkLFBLAtydmNvOKB2EVJlIEyZLzLUvKksSQluJrt5xYa6vl50zicqEEoUkDo43sW3vFGeR/VqK/9LKwJ4m5f9l4qpyVpYzn3YKHyEULtniCe/kS0kgkuw0BJADjrDSR27ppaSE5UPbNlc+LqLDwiuYZUSaiuVVVC0IQggSwo5SojRRG94u4U0+UkZuWKkuMTUUkrQMxSl/yga26atHho5jbB/thEdBNkLUFS56CpYsEqSpXUAG49IbSZJLAHx5t4nSEyVkVQKl9FZbfyhz53ipduOwcmrGaWoIqABxMcqgBotrDx1i44nXy6WUta/yp9SdgH1Jihf8AmWhQKESsqj/MHB8x92hOSU8fyj2WsON5P6MlxDC5kiYqXNQUqG30O46iN07BcFJJSSBZHwJheqkk10ru54Cm0U2UjVme4b3w2wmhNOJaHzZQA7agBgfSLvj+ZHMqaqQGbx5QeuizSGIUXfz6xm3ttmj/AKe+iV+rJjRqCWwYb/V4yb221D1EtPKWT5lQHyi1iXzQj0UCjPAPEn0aC8b/AHaPE/AQNSS3SjxPvP6QXjaeCWOsa9/EpP8AyIXO6vKD8EU00K/lXL9yhA1LKBV5QTQ2UpXJSfcYie0EmfopEzjfYaQQA7nyhdQKKwj1MHzZtwANYyJd0XY7CZI4YB7t83XXwgjvefKIwoDzNvjHIhoExe0t+T+kQR3iqitFtCdOjfURHkPOOn6B7KXTSkMZoSTccCBmUSX9B1MC1WIqnFRMxKUyw6ZSSC7W4ybb3aOpGLiUlDIUSWLJ8udohnTjNWT+wiUk7klRPgkFhGfSS0X423bKrikmZPdJSkqewS733A0bzhPUdmpkonvgZYHMOfR4u1bgKUlyUywGOfMbHYB9T0SI4/YxnHezAtDXVldQOzZyQAIXHLKPQc4xkV6hVUAAy5qGSLAqb3GIp1NMUD3k0gO5ADuebgtFgn1EoTEJyIWlIIbLdT6FRBLKELsRpJKAFTCk5y4QlT5Q5/OevKOjO30Tcmqb0B02DAkDKrR3V9HaCKuhm2BAmJ2BSEkehYiPFVLBKUoQlh+YlQzObOHaJKqaUqBVxp/+penRul4lylZKWgakrV081M6UFomp/iBFj0DMzbRa6ftfWJmZlz3OX8iwQlIN8xCS0IauvUs/uVAH+EFnT/nOW1oEXSEI/eJS6rpKtP8AV0G8DybW2HxX4CcdxSpqFvUziQPys2RugTb1hXJSc+xIu4Jb9IOM4TQUykpCLW4iAQL3Ny/lDGjTMWnuhYJJIKZdx0BckjpESm0thqqB0YpNSeGaCE6kHKBvqRxM/hFz7L9pZ1RMylSVZUWSCAVHnm0cDbrFK/YlyJl5aiFaKUgO27J0iWiStKigrVJQs/mCS/VgksBCnGLXx0/QyUtWzXKTHkAhMxQSon8hIcbWGsZh7XkmZU94kgoCEj8yXe5NnfeL3hnZOWgomOFWfR8z6ElVzGadtildZUFLADMA2jJAHyjT8COZtcuv32ZeaWPfERYcbJgvFA5S3MwHho0hpWy2CPvePQmVNfMCppTP0iJFkrO+aDKeW5LjnA6pfCp9NXiJdHLtm+4RPHcy1PdSE/8AERLNrhmYNs0BYYAqRKYgDIn/AIiJBSup/u0ZL+5l5Ko2NApwCeUDCY5J5fCPqicyddoWzZ7MA2Ue8xC7O9EtXPJLjkzdGifIIXV845rDZ35DpB+aJyehaTKRhUoaE3Q1tdHcQdWYwohmCQkcgPhrEdJTAcQu5uD066wJPkLRnJIVmunZi7a7tGc3UTQf4BjMCk5lpClHRw/o+loHRTgklXCGLIBYANq8CTq1PEokkCw2cg3MEqCVSyScpV6B9BeKfJhOJFJpApspGUb3955wMnCwmYtSCldv40hQHgCXjzDx+GUqCmHoT0DxzlSzpWOvPwI2jtp1YHJirFpcwAgLJS1wzP8ApAvZ+bO7w9zqBuAeY8IfGuCSAt3VpZ3htgyZaZipaUlKlAEOnKCd28oZzajTQfIQU2DTppCQCSbOXSB8HELJVMQtaJgulyxDv4fGNkThTIKypiL30t10jMcaSqZPWRoDmBIIcDVoXCbuqGKfIgpqZTEgjJvsH6dYOoKlSlhKCT/mDBvH5xxTURWkl2AIsXJP6Q5kUxp0BYBD2NtXNm+EDORLlrQ0/wAKmqmBZYi1wQ7NyaGlPh6A2ZAJuxIv+sV3/HEuySEk6AqIF/C48IfU1QZgzHhIfLyVbd7gH1hclSsrtuzyt7RLpyJamd3QkueEvvyeM6xYibMnr5lZ9TDrEDUz547wIRlYXVqOTk6mE9bKCFTUp0dQHTx90bn8Y227foreTGkqE2GS38oZYmtsoe7Qrw4kKbmYkxir/FbkG9Y3bKco3INokuFecDTUcJEFYOHSt945qEC4HKIkBFbaNh7NSlGkkEMRkTr0DfKGktBy31c/f6wJ2HS+HyP6PmYbTGTpqYypfcy9GXxoDmI2Vy8v7xCimSU3HV2gqolOq0ciSzOdLxyOYuq1BIJ1PudrDwg5jy+EDVcgZVE+X9oIaAkE1+BNR07sCGt6mA8Wo05iHAZN39bQu7O4nME5UuckguGc8zbL0i1YnQZgF8hfzjPb7RYk6Zmc7DVrOVKbP5czBAocySknw8RBs9JSVJSNSSGLP0jynogEWV43chX28Uh0pLortRXZFPdLG9ix+kHpEyZ+IhICSGChr6eIAhrInkIUFo2/MzkkcoCp8USpRSX1cpJYg9OY6Qcna0IUa7DcCwGYtOZaWWS7kMbnroG5QdLppMubmW3eDRnUp+raRHR4ooqUEuyQAHu30iKmxppiyE5sqder7nfTlHcbdnHuJ4Sue5lGZxLBUC+ToySY7RImr4TI4suUkkXAta8Eo7RLKdAAbhuIny6wEO1SxO4pZtbRifl0g3H0grlVoDnU5lKUFoUCXyvY25N8Y8o6KomJQvuvw7lish+RMWCvkzKtDJAlOdVFy3RI+sDzMQnUWWXMKJiW4WfNbnC6AtyehfPwFcxWZaJaWu4LFxzOpjrC5q0A96pypVmP2IGrccK0lIdBU78wPCAahM0yUjOAQCxa5v7ucRV6Y9RdbDsWoBMnAsXUlyQpmYtcb2gbtFgBlykTUlwpOVZd+LYnk4t5QHQYlkvnWtaQcxUzDoDBi+0S56BJQAUj8xLAMduv6Rf8K8eSivmVoplHN4x5k7wNPmusloYqp8iphGzgba2hfOpilJKtXaPRLRTbVlhwdPCr72iIzHzenvj2VL7uQkvdUQ0r5X/zQUhEVts23sVO/wChkN/K3oTH2PYqZakshSrEqIFh5x92LOSgk2vlJ9So+UJe0GNTEoXLWl3uFpSWyq0Bca/pGJ5E3G6LONXpHH/iyYuamXLRdRDs1h4nWLcVgIUpZZhc7iwbweMupKwU6RMGZKtUFuX20ESO1c8vmYyl3WLEuQQGfaKq8l8QlELxbttMUVCWwAcXYhvrFr748/h9IydauFbJU4O2h8bRqb9I6GVy7JcWisya/vl5VZRMSARa4fRuYi/YejNIIIZRFxzjNuz9cjIywkTXuSGJ5OdeUaH2drM4bUmza+sdXJsZKTTKjiuF93NKlgkAN6wPMpwhsqGzcvn1i+9pcNC5WjkNFGVNOijdJsNbDSKmTE4liD5A1aVpQcqVki4yhwPpCwYKkzO+mqJLC2jHkSNTDnEMQaUonlb5+MLacFQYkO72b3wuNoJxbjRLTyEpmkoJCTbLzIhbPmTJS5oLEKQTfZ7N5PEtbiyJUxKioD6wlxvFVzZiSmWoggsCDd9/hDYxegcadtMsOA4imXJdLE2zKOo8I67QVQWnMlQUphmfUMYSUXZuqMsKAASQS13DdIUVlarvVAAsQB5iCUblodJJItE/tZMTL/DQdWz/AEEB/wCN5VBRSSv+Jai99wOQjhOFTFSwxyXD22A2vcxHInqliYiYxTMs5GnLWCbVUAoRXR8ayZUTSpKUggb2DbXa5MEKmTQgKmJKU6OQPQfWDKQSZaBlWFPqdWPyhfiGJyi13AU7N7ort26SG06sDolJDBSQy3L8y/0i1SUyjKUAkZsrWFzYsPI3imz5SlBUwJISm7PduY5CGGE0a5eWYqcopIfKz8ShZJJNvGLeLU07E5I2tCOe4JSd1AR73PeTUpAcC59Yjq0OVKU/5n06wKivUhwnhc3O5HyEeli01sy8sW3osNYc5cWSkMG+/CB5VgB1+UeSqod2QGZm84jTxLCE/msA9g58Ya0xEddmk4X2kXJppLFISAAQrRt9L6Qtm9ulGct5QWk6puABzHVucMRISiUElKXCQBmNnYC3MPFYmJEtiyQVPzfloWYRh+dSfVljA+RN2kqZM5KVUwW+6TcB9SBteFOFUk2ZNCUpJWqwTZj48oKkUUy68wA5i56W+xFq7BopqecAuZnqFpIDXSly7PuTuYzIU3xRfStWeV2ByZMvuHWqdMRmNxkCm0HK9ucWnuVcvfCPtPRKAUZkzMrvBkAtkAPTXnFj8z6w3CrugcqSSMro8LUoKWpWXXKwBIvuYu3ZWcpJQpRS+UBQB1UN/SK5haQUNs2u7Eb84hwrGP2eYJefMymc6sfnBQn8qBypy6NoUjvEFt4znH5HdKWlQsnRvvWL3gVfmAHR7xTfaKSlaVAcKrW5xOdLsnDt0Uapqgu4ClIOiWNvfeOJVBOUGkJyjUlQKb8gYNw+iJUw/du5B1fdiNodWuy2DWGw90VZaH8t0UEYbOTUATEh0qBdVwQ7vccQjQEzUtxXXro3pCGuqJS3CSpU1IIB1fxeFUrGJ5tkLhtXTptreCdzVBNJdFxXi4Cev31iv4iuWZ6VJSkrA35tqw1hHNrFLmgLU5fS4HoIsuHgMxSgXdgNfHdoGUXDZMZXaJUynAUtRu+gblC6ZiaGUm6h4OPUbwwxCkTNQUlJDHVKiB6Qiw4iRNMvQa6u9ucBj+SJUQWmrRJKs0pQC9Rdi/Tzg6kwlU1iSEoCmIy3LaeEN1pzB05Sw8j4xHTzMqEApIGYkv8Amd/hHPJ+Ow3GyLEpqUEgmxSQ3K0Q4NWBcooVcEMeYaC8WliZoGJNgL35RBhPYmpCnDFGrZr/AKxEOMVcns6fSSEtbRKZ1S1EaOA4823aA5eDy1aqUjqQ48xrGhU+FzEPnQ7aFP15xJSSS4TxKc3HPwjWx/yLraM54VdpmZKwdaVWWnKd3sfUa9IIkUp71KUKC9C40tGgVfZxKnIBQCLg3b/SqFmG9jO5WV2VyI0bwEOX8pBqq2Ln4/7GdVjHAyEALUAXWpjZrpDe4wjq11CyZiUKmKHEVEZink3XyixHDFLS7JBf+LMT0a0LBhE1CyQllHRQUw9YqZMzydnY8MY7K+lc1ZDL1sRuN2ZhvBUnDJwVmWFJSnRQSRffKfOLrhNNMAdaTmS4zBib9d4mo0CaSlalN/Lqoj4gRUfPlouRkloruMY9+007FK++HDoeJN+I2YKZouGU9YWYjhctCSBKLNo5zdGc7dIe5ByPr+sOxXuxeSapJGZy5s3/ALYADNfmPjC9SV5wVJZT5io6E9IttBJCElLDMPDigebLzkukDbLsN4Uviw3NFx7KV9pbl8wve/6R77Q6YLlJUm99Ha0VfspOEsjMDldgHuD9IuvaenzUwU7abc+kPyO4CsbqZntFNymzqA189hCCrrFhRTmUz2D2bk8W6chCUlLuTqefpAczBUKRdPELgh2iotPY60tezjDZKZQClITxB3GvnBsxKJgKScyTfX6wFPwCb/mYhksPiSYjGC1GUcTkPw8tOt4mW9HXXs+r+zcrhycJd3NwDbz0hIKlUlaso7wcwSdD12izyuzqiAZir7gF4Zy6ZKLIRty+EQm0E2VqmxQKHEhaSeQ999IEn9mFr4gcp2BP0i+0xSsFKk3PR4lRQy0nkX0e3vgbrojnRVMGwGdKLTCQkgHQkesWGow2UZeY5VKFiQbtvqIbqrNiCPhHH7ZLZsyQXs9vswEotshzFaMOkZk5GcF21290GKWoXQpTt7ukMZZDBm028OkQzKZJ/j4uUEoi3IUqxI3BBPN+nVvlA8uSFlKwkgbMHPjzO8MaikLB06fWCUTGCcqHG7awajSFuQCMN70kd62XQEsdOt2jykwRYzKKkKYggZvlHVRLkrWzzEOSATq3jtENTSJl/u1s2hvr5xCiybIVVZUriWHJYsQCPAGDUTpedOQlhr3jO9+VjaFiZliqYkZ06EBiLb7HeCKSqlquUO+7RajH8im/wMJ1X3ZZK3e4GUMH8oWVNVn/AIB0UkMfNtYYilSpVnB0Yvty5iCU0ttnI9PGFS7Hwf5E8+crLcqLcr2brD9j9gwlrJORJLjQiz+pcw8z9Yfi6Byeis0NMAMxHm94jMlyo2G/6wVSKcXvb6wvxyaRlANiCT7o6S0FHbBv2hOfW77aNux5xd66qEymSywTl/K97dOcZbis0omy8pZ0A2594z+kOlzCJ8tTlzJU58CGhV/EsY8SlIMK052DDffX+0CS8VVnyhLgl7Kew36CF04/izzuEgjoW2ibB5hyvuzvvqd4WmTOCVlpTVlYuClho9tICmVmU3zDcWc+6OqdZyPuVN8IX1s4um/24iE9i6QUmuDs/wAQ/rBiUcJcC40O8S1FIgyELKRmfXzgZFmA6xHIBInoBxZcpSNWufQu4hoZ4s4uNQdvOFEicQUsTElXOL67iOsFhc2uQbZSfAxElSVsGHQEXfxg4DMOK/j8htCojKoFNix+UScuhpT1KUzFIVlSnKC7sX5XiHvgpRJQqx5Bm2u97QplyRMK1LDkGx8PCIpdQoKmgKUBawJHwgml2DRdJFZLyA5TZxcaN8oDn4mlRdIBG+1unOBcIlCZJBWSq+6lfB4Ox2UBMQkAABOgHSDvQCA/8WkKISmUVG5uf1gWrnSSdCk/ysSHPURY6qlRLp86EJSq1wkPCWSgHUAuAS4Bv5wpIlshQoNlWlKtbgMz9S0R00+YleaWoJGjBm9HI9Iir5QY+ehIhXIUSSokuGa5+EPjOwGq6LArElqUVECx5BgesdUFa5IUAH01tzaBMBOZZCrghVvBmg5UhLgteJ5bo6N9ni6BGUqKnsbc7aeDwZlPT1MLcSPCnZ1AFrbnlDaHQo5uz//Z"/>
          <p:cNvSpPr>
            <a:spLocks noChangeAspect="1" noChangeArrowheads="1"/>
          </p:cNvSpPr>
          <p:nvPr/>
        </p:nvSpPr>
        <p:spPr bwMode="auto">
          <a:xfrm>
            <a:off x="304800" y="-838200"/>
            <a:ext cx="1914525" cy="2390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johnbailey4.com/APWorldHistory/wp-content/uploads/2012/09/abrah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33575"/>
            <a:ext cx="3768318" cy="50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4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algn="l"/>
            <a:endParaRPr lang="en-US" sz="2200" dirty="0"/>
          </a:p>
        </p:txBody>
      </p:sp>
      <p:sp>
        <p:nvSpPr>
          <p:cNvPr id="4" name="Content Placeholder 3"/>
          <p:cNvSpPr>
            <a:spLocks noGrp="1"/>
          </p:cNvSpPr>
          <p:nvPr>
            <p:ph sz="quarter" idx="14"/>
          </p:nvPr>
        </p:nvSpPr>
        <p:spPr/>
        <p:txBody>
          <a:bodyPr>
            <a:noAutofit/>
          </a:bodyPr>
          <a:lstStyle/>
          <a:p>
            <a:pPr algn="l"/>
            <a:r>
              <a:rPr lang="en-US" sz="2400" dirty="0"/>
              <a:t>2 Cor. 4:6, “For God, who said, ‘</a:t>
            </a:r>
            <a:r>
              <a:rPr lang="en-US" sz="2400" i="1" dirty="0"/>
              <a:t>Let light shine out of darkness</a:t>
            </a:r>
            <a:r>
              <a:rPr lang="en-US" sz="2400" dirty="0"/>
              <a:t>,’ made his light shine in our hearts to give us the light of the knowledge of the glory of God in the face of Christ.”</a:t>
            </a:r>
          </a:p>
          <a:p>
            <a:pPr algn="l"/>
            <a:r>
              <a:rPr lang="en-US" sz="2400" dirty="0"/>
              <a:t>Paul cites Gen. 1:3, taking it as straightforward history, and he connects the creation of light with the Gospel.</a:t>
            </a:r>
          </a:p>
        </p:txBody>
      </p:sp>
      <p:sp>
        <p:nvSpPr>
          <p:cNvPr id="2" name="Title 1"/>
          <p:cNvSpPr>
            <a:spLocks noGrp="1"/>
          </p:cNvSpPr>
          <p:nvPr>
            <p:ph type="title"/>
          </p:nvPr>
        </p:nvSpPr>
        <p:spPr/>
        <p:txBody>
          <a:bodyPr>
            <a:normAutofit fontScale="90000"/>
          </a:bodyPr>
          <a:lstStyle/>
          <a:p>
            <a:pPr>
              <a:defRPr/>
            </a:pPr>
            <a:r>
              <a:rPr lang="en-US" dirty="0"/>
              <a:t>References to events during the creation week (light)</a:t>
            </a:r>
          </a:p>
        </p:txBody>
      </p:sp>
      <p:pic>
        <p:nvPicPr>
          <p:cNvPr id="4098" name="Picture 2" descr="http://t1.gstatic.com/images?q=tbn:ANd9GcTr5y6yELiqvKSFn7FrUQfx3crE1-G1WUkqQDVjmu6OWKqc1i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30" y="2133600"/>
            <a:ext cx="442255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4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lgn="l">
              <a:buFont typeface="Arial" panose="020B0604020202020204" pitchFamily="34" charset="0"/>
              <a:buChar char="•"/>
            </a:pPr>
            <a:r>
              <a:rPr lang="en-US" sz="2500" dirty="0"/>
              <a:t>1 Cor. 11:9, “</a:t>
            </a:r>
            <a:r>
              <a:rPr lang="en-US" sz="2500" i="1" dirty="0"/>
              <a:t>For man did not come from woman, but woman from man</a:t>
            </a:r>
            <a:r>
              <a:rPr lang="en-US" sz="2500" dirty="0"/>
              <a:t>.” The chronology is correct: Adam, then Eve.</a:t>
            </a:r>
          </a:p>
          <a:p>
            <a:pPr marL="342900" indent="-342900" algn="l">
              <a:buFont typeface="Arial" panose="020B0604020202020204" pitchFamily="34" charset="0"/>
              <a:buChar char="•"/>
            </a:pPr>
            <a:r>
              <a:rPr lang="en-US" sz="2500" dirty="0"/>
              <a:t>1 Cor. 15:38-39, “But </a:t>
            </a:r>
            <a:r>
              <a:rPr lang="en-US" sz="2500" i="1" dirty="0"/>
              <a:t>God gives it a body </a:t>
            </a:r>
            <a:r>
              <a:rPr lang="en-US" sz="2500" dirty="0"/>
              <a:t>as he has determined, and to each kind of seed he gives its own body. All flesh is not the same: Men have one kind of flesh, animals have another, birds another and fish another.” (Gen. 1:11, 20-27)</a:t>
            </a:r>
          </a:p>
          <a:p>
            <a:pPr marL="342900" indent="-342900" algn="l">
              <a:buFont typeface="Arial" panose="020B0604020202020204" pitchFamily="34" charset="0"/>
              <a:buChar char="•"/>
            </a:pPr>
            <a:r>
              <a:rPr lang="en-US" sz="2500" dirty="0"/>
              <a:t>1 Cor. 15:45, “</a:t>
            </a:r>
            <a:r>
              <a:rPr lang="en-US" sz="2500" i="1" dirty="0"/>
              <a:t>The first man Adam became a living being</a:t>
            </a:r>
            <a:r>
              <a:rPr lang="en-US" sz="2500" dirty="0"/>
              <a:t>…” </a:t>
            </a:r>
          </a:p>
          <a:p>
            <a:pPr marL="342900" indent="-342900" algn="l">
              <a:buFont typeface="Arial" panose="020B0604020202020204" pitchFamily="34" charset="0"/>
              <a:buChar char="•"/>
            </a:pPr>
            <a:r>
              <a:rPr lang="en-US" sz="2500" dirty="0"/>
              <a:t>1 Cor. 15:47: “</a:t>
            </a:r>
            <a:r>
              <a:rPr lang="en-US" sz="2500" i="1" dirty="0"/>
              <a:t>The first man was of the dust of the earth</a:t>
            </a:r>
            <a:r>
              <a:rPr lang="en-US" sz="2500" dirty="0"/>
              <a:t>…”</a:t>
            </a:r>
          </a:p>
          <a:p>
            <a:pPr marL="342900" indent="-342900">
              <a:buFont typeface="Arial" panose="020B0604020202020204" pitchFamily="34" charset="0"/>
              <a:buChar char="•"/>
            </a:pPr>
            <a:endParaRPr lang="en-US" sz="2500" dirty="0"/>
          </a:p>
        </p:txBody>
      </p:sp>
      <p:sp>
        <p:nvSpPr>
          <p:cNvPr id="3" name="Title 2"/>
          <p:cNvSpPr>
            <a:spLocks noGrp="1"/>
          </p:cNvSpPr>
          <p:nvPr>
            <p:ph type="title"/>
          </p:nvPr>
        </p:nvSpPr>
        <p:spPr/>
        <p:txBody>
          <a:bodyPr>
            <a:normAutofit fontScale="90000"/>
          </a:bodyPr>
          <a:lstStyle/>
          <a:p>
            <a:r>
              <a:rPr lang="en-US" dirty="0"/>
              <a:t>References to events during the creation week (Adam and Eve)</a:t>
            </a:r>
          </a:p>
        </p:txBody>
      </p:sp>
    </p:spTree>
    <p:extLst>
      <p:ext uri="{BB962C8B-B14F-4D97-AF65-F5344CB8AC3E}">
        <p14:creationId xmlns:p14="http://schemas.microsoft.com/office/powerpoint/2010/main" val="214084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lgn="l">
              <a:buFont typeface="Arial" panose="020B0604020202020204" pitchFamily="34" charset="0"/>
              <a:buChar char="•"/>
            </a:pPr>
            <a:r>
              <a:rPr lang="en-US" sz="2800" dirty="0"/>
              <a:t>1 Cor. 11:7, Paul writes that man “is the image and glory of God.” </a:t>
            </a:r>
          </a:p>
          <a:p>
            <a:pPr marL="457200" indent="-457200" algn="l">
              <a:buFont typeface="Arial" panose="020B0604020202020204" pitchFamily="34" charset="0"/>
              <a:buChar char="•"/>
            </a:pPr>
            <a:r>
              <a:rPr lang="en-US" sz="2800" dirty="0"/>
              <a:t>Col. 3:10, “… the new self, which is being renewed in knowledge </a:t>
            </a:r>
            <a:r>
              <a:rPr lang="en-US" sz="2800" i="1" dirty="0"/>
              <a:t>in the image of its Creator</a:t>
            </a:r>
            <a:r>
              <a:rPr lang="en-US" sz="2800" dirty="0"/>
              <a:t>.” (Gen. 1:26-27)</a:t>
            </a:r>
          </a:p>
          <a:p>
            <a:pPr marL="457200" indent="-457200" algn="l">
              <a:buFont typeface="Arial" panose="020B0604020202020204" pitchFamily="34" charset="0"/>
              <a:buChar char="•"/>
            </a:pPr>
            <a:r>
              <a:rPr lang="en-US" sz="2800" dirty="0"/>
              <a:t>Heb. 2:7, God made mankind “a little lower than the angels’ and “crowned him with glory and honor.”</a:t>
            </a:r>
          </a:p>
        </p:txBody>
      </p:sp>
      <p:sp>
        <p:nvSpPr>
          <p:cNvPr id="3" name="Title 2"/>
          <p:cNvSpPr>
            <a:spLocks noGrp="1"/>
          </p:cNvSpPr>
          <p:nvPr>
            <p:ph type="title"/>
          </p:nvPr>
        </p:nvSpPr>
        <p:spPr/>
        <p:txBody>
          <a:bodyPr>
            <a:normAutofit fontScale="90000"/>
          </a:bodyPr>
          <a:lstStyle/>
          <a:p>
            <a:r>
              <a:rPr lang="en-US" dirty="0"/>
              <a:t>References to events during the creation week (The Image of God)</a:t>
            </a:r>
          </a:p>
        </p:txBody>
      </p:sp>
    </p:spTree>
    <p:extLst>
      <p:ext uri="{BB962C8B-B14F-4D97-AF65-F5344CB8AC3E}">
        <p14:creationId xmlns:p14="http://schemas.microsoft.com/office/powerpoint/2010/main" val="5872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88"/>
            <a:ext cx="8229600" cy="4075112"/>
          </a:xfrm>
        </p:spPr>
        <p:txBody>
          <a:bodyPr>
            <a:normAutofit lnSpcReduction="10000"/>
          </a:bodyPr>
          <a:lstStyle/>
          <a:p>
            <a:pPr algn="l" eaLnBrk="1" fontAlgn="auto" hangingPunct="1">
              <a:spcAft>
                <a:spcPts val="0"/>
              </a:spcAft>
              <a:defRPr/>
            </a:pPr>
            <a:r>
              <a:rPr lang="en-US" sz="2800" dirty="0"/>
              <a:t>The familiar texts related to creation—Genesis 1 and 2, Job 38, some psalms, etc.</a:t>
            </a:r>
          </a:p>
          <a:p>
            <a:pPr algn="l" eaLnBrk="1" fontAlgn="auto" hangingPunct="1">
              <a:spcAft>
                <a:spcPts val="0"/>
              </a:spcAft>
              <a:defRPr/>
            </a:pPr>
            <a:r>
              <a:rPr lang="en-US" sz="2800" dirty="0"/>
              <a:t>Hundreds of other passages from Isaiah to the Psalms to many other references to creation.</a:t>
            </a:r>
          </a:p>
          <a:p>
            <a:pPr algn="l" eaLnBrk="1" fontAlgn="auto" hangingPunct="1">
              <a:spcAft>
                <a:spcPts val="0"/>
              </a:spcAft>
              <a:defRPr/>
            </a:pPr>
            <a:r>
              <a:rPr lang="en-US" sz="2800" dirty="0"/>
              <a:t>Containing 77% of the Bible.</a:t>
            </a:r>
          </a:p>
          <a:p>
            <a:pPr algn="l" eaLnBrk="1" fontAlgn="auto" hangingPunct="1">
              <a:spcAft>
                <a:spcPts val="0"/>
              </a:spcAft>
              <a:defRPr/>
            </a:pPr>
            <a:r>
              <a:rPr lang="en-US" sz="2800" dirty="0"/>
              <a:t>The New Testament has a more manageable number of texts.</a:t>
            </a:r>
          </a:p>
          <a:p>
            <a:pPr algn="l" eaLnBrk="1" fontAlgn="auto" hangingPunct="1">
              <a:spcAft>
                <a:spcPts val="0"/>
              </a:spcAft>
              <a:defRPr/>
            </a:pPr>
            <a:r>
              <a:rPr lang="en-US" sz="2800" dirty="0"/>
              <a:t>How does the New Testament support or challenge the straightforward reading of the Old Testament?</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bg1">
                    <a:lumMod val="75000"/>
                    <a:lumOff val="25000"/>
                  </a:schemeClr>
                </a:solidFill>
              </a:rPr>
              <a:t>The Old Testament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sz="2400" dirty="0"/>
              <a:t>1 Cor. 6:16, “For it is said, ‘</a:t>
            </a:r>
            <a:r>
              <a:rPr lang="en-US" sz="2400" i="1" dirty="0"/>
              <a:t>The two will become one flesh</a:t>
            </a:r>
            <a:r>
              <a:rPr lang="en-US" sz="2400" dirty="0"/>
              <a:t>.’” (Genesis 2:24)</a:t>
            </a:r>
          </a:p>
          <a:p>
            <a:pPr algn="l"/>
            <a:r>
              <a:rPr lang="en-US" sz="2400" dirty="0"/>
              <a:t>1 Cor. 11:9, Paul states that woman was created for man. </a:t>
            </a:r>
          </a:p>
          <a:p>
            <a:pPr algn="l"/>
            <a:r>
              <a:rPr lang="en-US" sz="2400" dirty="0"/>
              <a:t>Eph. 5:31, “‘</a:t>
            </a:r>
            <a:r>
              <a:rPr lang="en-US" sz="2400" i="1" dirty="0"/>
              <a:t>For this reason a man will leave his father and mother and be united to his wife, and the two will become one flesh</a:t>
            </a:r>
            <a:r>
              <a:rPr lang="en-US" sz="2400" dirty="0"/>
              <a:t>.’”</a:t>
            </a:r>
          </a:p>
        </p:txBody>
      </p:sp>
      <p:sp>
        <p:nvSpPr>
          <p:cNvPr id="4" name="Content Placeholder 3"/>
          <p:cNvSpPr>
            <a:spLocks noGrp="1"/>
          </p:cNvSpPr>
          <p:nvPr>
            <p:ph sz="quarter" idx="14"/>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a:t>References to events during the creation week (Marriage)</a:t>
            </a:r>
          </a:p>
        </p:txBody>
      </p:sp>
      <p:sp>
        <p:nvSpPr>
          <p:cNvPr id="5" name="AutoShape 2" descr="data:image/jpeg;base64,/9j/4AAQSkZJRgABAQAAAQABAAD/2wCEAAkGBhQSERUSEhQQEhQSFRMTFhQUFhQVERAQFBQVFBQUFBIYGyYgFxkjGRQUHy8gJCcpLCwsFR4xNTAqNSYrLCkBCQoKDgwOGg8PGjQfHyQsLCw0MC4sLCwsLywsLzQsLCwpLywsKS4sLCwsLCwsLCwsLCksLCwsLCwsLCosLCwvLP/AABEIAMIBAwMBIgACEQEDEQH/xAAcAAEAAgMBAQEAAAAAAAAAAAAABAUCAwYHAQj/xABEEAABAwICBgYGBwUIAwAAAAABAAIDBBEhMQUGEkFRYRMiMnGBkQdCUmKhsRQjcpLB0eFDU4Ki8BUWJDNjc5PSNMLx/8QAGgEBAAMBAQEAAAAAAAAAAAAAAAIDBAEFBv/EAC8RAAICAQQBAgQEBwEAAAAAAAABAgMRBBIhMUETUSIyYdGRocHhFCNCcYGx8AX/2gAMAwEAAhEDEQA/APcUREAREQBERAEREAREQBERAEREAREQBERAEREAREQBERAEREAREQBERAEREAREQBERAEREAREQBERAEREAREQBERAEREAREQBERAEREAREQBERAEREAREQBERAEREAREQBERAEREAREQBERAEWDpQP6/qy0OrRji0WzxFwOfBVzthD5ng6ot9EpYGUDeFVjSokv0YLrb3GzfLP4LTLUP3va3k0X+LrrFPXwXyrJeqJPvgt3VY94+B/FRZdNNacWT+ET3DzaCqv6WR6zz4rX9Jx7TvvFUvXWPpIs/h15ZajWSnvZz+j/wBxr4x5vaArCKZrgHNIcDkQQQe4hUEcW0MHyDxuPEFQZdEuYS+J2w72ogGE/bi7EniL9ynHXS/rj+BF6deGdgiodB6ydI/oJw1k1iWkXEc7R2iwHFrhvYcswSFfL0YTjNbovgzyi4vDCIimRCIiAIiIAiIgCIiAIiIAiIgCIiAIiIAiIgCIue0xrayMODHA7J2XSdpof+7jb+0k5ZNzcRkYymorLOpN9F5NUtbmcdw3m2Ztw55Krq9YI2C7nYbg3M/xb+8YcyuIl07NNtOaA1txcvN233GR9uu7g0Cw3NUqhFjtEF7szI/Mn3IzfZ7zc9y8bUf+g/lrNtem8yLeXSs0gdstEbXCzb9vPNje7fgMVobS7I65wz2RvPFx3lfHaUa3IG5zJx8ytR0g0nA7Tjl+gXnKM7OZGpbYcInwv2cctwHJa5q3mvtPoeeXG2wOL8D93NWVPqmwdt7nngOqPzW+rSTa4RRO6PllC+s4L7G8lddDoaFuUbfEX+altiAyAHcAta0T8speoXsc1R34KcVcbK1vpmnMD5I9E/DOeuvKOP1ooS6IyR9WWIiSN28SsxYe71TxDiF0ugNLtqqeOduHSMa63AkXI8DceCxrtGgsdY4WN77t+a5f0VVX+AhvltTNHcJn7KjSpUTxLpkp4sjleDukRF6hjCIiAIiIAiIgCIiAIiIAiIgCIiAIiIAvjnAC5sAMSTkAvq8x1t1lfXSuoqV2zAw2nmH7R37tnEXw59wxqttjVHcycIObwjPWfXh9S51PRnZibhJPltDgw8O7E92emg0ASG9MXEMaGsiwa4tz61sI2k4kdok4qTobRrIwGxt7GbswHcRxdz+SuI2XOy3+uZXzN+psvlx0etCmNaK6eAAi+z1B1QBZjL7mt/HMqPPOchfHhmVau0WXE/FxyaEirIYD1SNv2yNqT+FuTfmrYVRrWZkZTcuImGjNUpJLOlPRt4eufDcuq0foeKEfVsAPtHFx8VzU2mQ4YveRn15BGD4YBQjpWJt+kic1u54cyVpHHqPcfgtlerqh8qz/AJ/Yzypm+2d+i4unqKaRpLXx2FgbudEQTl2tlSTo7C7Jqlg9pkhe0ee0Fqjrc9R/P9il0Y8nVouGmbXD/wAetikI9WZjb9xcz8lT1Wuel6YkzU0MrB6zA4jv2mHDxarY6uD74IumSPUUXA6D9KfTjrUxuMxFNC5//E8scfC6v49d6W4bI99O4+rURvhPm8BvxV8bYS6ZU4SRjr9poUuj55L2cWGNn+5J1G+VyfBU2olEYdH07DgejDzyMhMn/suc160l/aekIaCF21BE7blc03a4gXeQRgQG9Uc3ld9GLYDADdwC8/U2bpYRqpjhF7G+4B4hZLTRnqD+t63L0oPMUzJJYbQREUjgREQBERAEREAREQBERAEREARFprKpsUb5HmzY2ue48GtBJPkEByHpC1geNigpnAT1IJe+9hT0wvtvJ3E2IHjvsoOiNWGw0+wzaFxYEYPINtpxO5zhccgcFC1SpH1Ej66YdaqPSWPqQg2hiHLZAJ44LsV4V9jum34XCPRrj6a+pVw0rrBrW7IGHAAK4oKDcPFyypoC428zwCs3uEbCcgwFx7gLlT02kT+J9HLr30uzkNc9MdDH1LBrZI4Sf9SUG5Pddo/iK5XRlCXt2nE458SVba5Uhk0S9zu0did3e6QOd8HHyUH0c6fZKOhlIE7B1ScpWDNzffG8eI32zXQ9V7i6uexNFrDoaVxvZrBu2s/IKfTaILLkvBJ90K2K1SusFxVR9g7JFc7RLLHaxBN7Oxx5XyUYUbIw7oyWF2G024ePsuvdvgs62uVa6rupejH2I72K7REswsahzuBe1peO6UAOHmtcOhq6IDo53Osd77i3DZeD81LhqlZ09YuuBxSOe0poPph9fTgu/eNYGPvx2mGx8WlclX1lRRExxzy7BBtG47TbHDGN3V+AuvRNYdb20sdhZ0rh1WHIe8/g35/FU2qOqL5ZPp1ZcucduNjsy7dI9u73W9x4JDdF5yJNPwSfR/qqaWEyyi004BIOccebWd+8+A3LrGrJ6h12kmQi73BowufZBNgT44efAqTfk4SXayGA7M0E7GDszNAkjc3c47OLe6ystG6bgqBeGWOS2Ya4bTftNzHiFzWhn9C17o5hKwgm172OJ3YY+C5Ol0E2tqXvldFSFrdoSwjo5nSlwGyQCATzAucFpp1yyoY/T8/2KZafuR6+i5IRVtO3ahmZWRD1ZO3YZ2kGPndb6DX2Bx2Zw6mfl18YyeUow87LfG+DeHw/qZ3W+1ydMixjkDgC0hwOIINwRyIWSvKwiIgCIiAIiIAiIgCIiALj/SpUkaPMTTY1MsNPfgHvu7+Vrl2C470nRXp4HerHV07ncmu247+b2qq5tVya9idazNEnQ9KGQsaMAGi3cBYfABTA1YU3Yb9kfJT6CK5vw+a8aqG5qKN85Yy2S6eDZFt+/vVdrTNs0sls3DYH8RsrZUOuLv8ADj7bPmvVvxCmSXsYq/isWTRpjR/S0ssQHaie0Dns9X4gLxKOE4OBLXAhzXA2c1wxBBGRX6AYMV4/rFonoKqWO3V2i5v2H9Zvle3gvIyak+cHSapa9NeRDWuEb8A2awEcnAP3MdzyPLJd3JoVrs3u8LLxP6OCLFXuruttRRWYPr4B+yceswf6T932Tcdy0Uzr6mjk4y/pZ6HNqgx3rvHkocmog9WUjvbf8VaaB1pgqx9U/rgXdE7qys727xzFxzUrSemYqcAyvDS6+y3N7yMSGtzP4b16HpVNZ8GbfPODmH6lTDsvjd37TT+K56trpI3mKPZc++xtN+saH72tA7bx7Iy32U3T+tFRU/Vwt6GI4XJIc9vMt6zsPVZh75yUPRtE6EXjDg8jZMpDGybPstLgdhnutYPxXmX2UxeImuuFj7LLQGpQa76RVdeTtBjjtBp9qQ5OdyGA55q6r9YqePtzRA8NoOd91tyuSrdFdKPrH1Dj70zyPu2sox1ba4BjA3DfsbTz3kELJ6uekWqp9tlhpH0gtN20zHPd7bwWsbuvs5n4LqNW9HERF03WfMAXh1jcWw2hawz7IwAsOJNRq/qHsDpCRtjs7QGy3iQ1uAPPFXj3zxDrRlwG9nWHln8FeqrGtzXBVOUflTOS1y9Hz3Da0fJ0LyQTHtFrDya/1e44dyx1b1Sl6HarKhn0guGy3q7OyPUe79oTxGXNdTBpVrziceeB8lhPqxBUOLpGkm1g4OcNm+9uNgUaTWGgm4rOSNS1+y68bg07RJsQWvdkQTk4Yfqs9JUVPVtu/wColPrtALSffbkR32PNVcmpMlLd0LnzMJuWm1wPs7+8eSp6maUu2oHWIFnR+tcXx2Dn4YrPGVlXw9x+pd/LsW7z9CNUSVWjZOq4sa65a5h26aYD3DhfjkQup0J6Uo3WbVN6M/vY7ui/ib2mfFcq/TEco2KlpZj2hcsB4kZtKiVOrGG3HJ1Tk/FzPEtxb5Faa9VKt+y/FFcqVL6ntlNVMkaHxua9rsQ5pBaRyIW1eB02kavR7w9hdGH4gts+nmtxA6rvCxC9F1X9KMNQRHUbNPKcASfqZD7rz2T7rvMr1atTGfD4ZinU49HboiLSVBERAEREAREQBQdOaKbU08kD77MjS24zacw4cwQD4Kci5JZWGdTxycPq9pNwvTVHVniwPCRu6RnFrs+RuDiF2FC3qd5P5Ks05oOOa22CCDdkjDsyROOey7nwOB3haqaoqoQGkR1TBk5pEM/ix3UceYLe5eVTimxqZqslvjwdAqbW6AupX2zaLjvANvjZZx6xDJ8NVH3xFw8DGXA+C+zabhc0tInIcCD9RUDA98a22yhZW4qS5KYZjJPBlSSBzQ4ZOAI7iLrntf8AQHTRidgu+EHaAzdFmfI49xKudDi0TG49UBuIINhgLg5YWVmF46LZPbLJ4jGFd0Wh45QAyeNrz6kwLMeTxcH4K01q1RMbjNCLxnFzBnGd5A9n5d2XORhRzh8rJoT3LgnV2p88ZD+jeC3FskRuWn2g5huO/BVrJpGPc+UOn2rbTyT02GQLj2gNwwsrvRmmJof8t7gPZOLPunAeC6BmmYZ8KmBpPtswP5/FWZhJYUsfR9fivsc+JPOMlJo7ScT+w/HewjZeO8HE96lSTt5+ak1epNNPjFJsncH4EHk7Aj4qnrNVq2n7P17BuOJtyeMfMFFUks4491yjvqN+SwpyCbWv8V1Oi9HXAJFhw4rmNWdM0rTaoLoJb22ZRaO/KXs+dl30cgIBaQQciCCCORC26eiMvifRRbY1wZAWX1EXpGQjVWjo5O2xpPG3WHc4YqO3Rzo/8t1x7L/wcFYoqp0wn2iSm0V7auxs8Fh55HuOSh6W1dhqBdw2X7pGYO8ePirtzARYgEcDkorqG2MZ2fdOLf0WGzSSXy8lkZr+x51p7VSdlyW/SWD124TNHvDM/FcxTVnQOuyTY4teDsHkd3yXtHSkYOGyfge4qu0rq1T1N+ljaSfWb1X+Yz8V57rxw+DSrWuzgNHaQY4O2TBeQWdE8sfBLflftcLhYM1RpZi8ND4pSLdC99oQ472kguvwaXW5nJTNK+hsEkwT7PuyNvbuc38lv0ZqlVxsMc0sUjdmzXNLxK0ZhtyOs24GBKjtlBZi/wDH2LVOM+yh0B6Q59GzupajpZadji2zwRPE0YAs2sx7p8CF7HozSkVRE2aF7ZI3i4cPkRuI3g4heQ6ejEo6GsB2mYMlteQDcCc3N+I3cFF1VbW6LnLmNM9O6zpImG7nx/vYmkDaeADgMcLEDdv02sWdsii2h9o9yRaaKsZLG2WNwcyRoc1wyLSLgrcvWMQREQBERAEREBi9gIsVXTRFuB8DxVmsXsBFis99CtX1LIT2lFJO5uRK1/2o7iVZVOjr5Y/MKlqqFw3H+uS8mdUoPDRsjKMiS3SONzj+StYJQRcLkn3C20mlHRniN4/LmoJHJwTXB1y5rTOpjJCXw2jecS39m49w7J7sOSuqPSDZBcH8weYUpd77KMuLPMajR0kLrSNLeB9U9zsipVIV6HJEHCzgHA7iLg+CqqjVaI4svGfdxb90/hZQlS30XxvXkraQhXjnloaQSA4Zbr9yrRoKRhu0teB4HyP5q8ZIHtIIxyPIrlVLy8va/B22xPDXKK6qhimFpY2PvvtY+apf7pNjO1R1EtKc9m94iebcW+YKkSVeySDuNvJfWVyrjqLIvnn/AH+KwT9JeGYM01pCD/Ogjq2D16c2f3lmIP8AKpdFr/SPOy97qd/sztLLfx9n4pHNvGB5YKTpWiEke05sUg3iRgdhyOY81uq18n4/X7fqUTpSaLeGdrwHMc1zTkWkEHuIWxeazaGhjO1Gyemd7VNM5o7yx2fmsotYKqLsVjJR7NXAWn/khv8AErbDWwl/33wVSokj0hFw1P6QphYSUrZOLqWeOQ/8Rs4eKsI/STSZS9PAeE0Mjf5gCPitCug/JW4SXg6hzQRY4hRn0tuz5fkVEpNa6SXsVNM48OkZtfdJurJkocLtII4g3HwXJ1wtXJxNxIJkUeZWc9OHcjxVdLGWmx/+rzLqJVv6GquSZQad0EyoALsHMxDhmDx59y5mtppIQGvOBJLXsJ+rkFiJBwdlhvsu9c1c/pDRkkvUbZoxBc7IDkMyvPug204m6qS6Z0GpukDLALgBwLg7ZFml4cdpwHvYO/iKv1Tau0IhYI23s1uZzJJuSe83Vyvf0jbqW48u/G94CIi1FIREQBERAEREAXwtuvqIDS+jYc2tPgFgNHR+wzyCkoobI+xLc/c1Cmbawa0DkAPktD4XNxb1hw3j81MRQsohYuUFNohxVIP5LaCk9I12eB4jA/qoj45Ge+OXa8W/kvPnRZXyuUWLbLrgmrW2EAk445rRDXNPJSA9U74vsNOJk5oOYB71pdQRnNjPuhbrpdWbk+yOWjSyhjabhoBC2GdpwwWRC5vSkb2vJsbHhdQnbKv5Fx/YthH1Hyy1k0VDJc28iQFCm1Pgdn0ng79F90C+S5BbZmdyLHa3W4q6JVa2tZa5OzcovGTmJfR7TOzM33m/9Vpl9G9ORbbqLcNttvLZXVlywdKovHg4pSZxcvoppTm6c+LP+i1N9E9IMn1I+y9rfkxdlJUKM+sTcWpSZQw6gRMyqNJDkKp7R/KApTdVYhm+sf8Abqqlw8uksrRlRdZ3Ut8vc6o4IVNoyOPsNAPHFzvvOJPxUkNWSyY25sN6LLJk/R8dm34n4BSlixlgBwWS9yuOyKiefJ7nkIiKZEIiIAiIgCIiAIiIAiIgCIiAIiIDRPRtfmMeIwd5qG/R729h20ODsD55KzRU2UQs7RONkolR9OLcHtLe8YfeyW9la0qeRfNQ5tERnIFh4tNvhl8FinopL5GWKcX2jITjivpmCgyaJkHZe13JwsfMKNJ0re1G7vb1h8FllVbHtE1GD6ZamZYOmVP/AGkMjgea+/ThxCpyy1VIsHzLQ+dQJKtR5KrmuE1FInSVKivmUQzrEPuppHSwilVhCcFWUrFaxtsF04z6VNoIPWPh+awgoycTgPiVPAW/TUPO+Rnts4wj6iIvRMoREQBERAEREAREQBERAEREAREQBERAEREAREQBERAYSQtd2mtd3gH5qHJoOF3qAfZJb8ip6KLhGXaOqTXRTv1XiORkHiD8wtDtU27pHeIBV+iqenrfgn6svc57+6Q/efy/qtsWq7R65Ph+qvEXP4av2O+rP3IMOiGN4lSmQNGQWxFZGqEekQc5PthERWEQiIgCIiAIiIAiIgCIiAIiIAiIgCIiAIiIAiIgCIiAIiIAiIgCIiAIiIAiIgCIiAIiIAiIgP/Z"/>
          <p:cNvSpPr>
            <a:spLocks noChangeAspect="1" noChangeArrowheads="1"/>
          </p:cNvSpPr>
          <p:nvPr/>
        </p:nvSpPr>
        <p:spPr bwMode="auto">
          <a:xfrm>
            <a:off x="0"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QSERUSEhQQEhQSFRMTFhQUFhQVERAQFBQVFBQUFBIYGyYgFxkjGRQUHy8gJCcpLCwsFR4xNTAqNSYrLCkBCQoKDgwOGg8PGjQfHyQsLCw0MC4sLCwsLywsLzQsLCwpLywsKS4sLCwsLCwsLCwsLCksLCwsLCwsLCosLCwvLP/AABEIAMIBAwMBIgACEQEDEQH/xAAcAAEAAgMBAQEAAAAAAAAAAAAABAUCAwYHAQj/xABEEAABAwICBgYGBwUIAwAAAAABAAIDBBEhMQUGEkFRYRMiMnGBkQdCUmKhsRQjcpLB0eFDU4Ki8BUWJDNjc5PSNMLx/8QAGgEBAAMBAQEAAAAAAAAAAAAAAAIDBAEFBv/EAC8RAAICAQQBAgQEBwEAAAAAAAABAgMRBBIhMUETUSIyYdGRocHhFCNCcYGx8AX/2gAMAwEAAhEDEQA/APcUREAREQBERAEREAREQBERAEREAREQBERAEREAREQBERAEREAREQBERAEREAREQBERAEREAREQBERAEREAREQBERAEREAREQBERAEREAREQBERAEREAREQBERAEREAREQBERAEREAREQBERAEWDpQP6/qy0OrRji0WzxFwOfBVzthD5ng6ot9EpYGUDeFVjSokv0YLrb3GzfLP4LTLUP3va3k0X+LrrFPXwXyrJeqJPvgt3VY94+B/FRZdNNacWT+ET3DzaCqv6WR6zz4rX9Jx7TvvFUvXWPpIs/h15ZajWSnvZz+j/wBxr4x5vaArCKZrgHNIcDkQQQe4hUEcW0MHyDxuPEFQZdEuYS+J2w72ogGE/bi7EniL9ynHXS/rj+BF6deGdgiodB6ydI/oJw1k1iWkXEc7R2iwHFrhvYcswSFfL0YTjNbovgzyi4vDCIimRCIiAIiIAiIgCIiAIiIAiIgCIiAIiIAiIgCIue0xrayMODHA7J2XSdpof+7jb+0k5ZNzcRkYymorLOpN9F5NUtbmcdw3m2Ztw55Krq9YI2C7nYbg3M/xb+8YcyuIl07NNtOaA1txcvN233GR9uu7g0Cw3NUqhFjtEF7szI/Mn3IzfZ7zc9y8bUf+g/lrNtem8yLeXSs0gdstEbXCzb9vPNje7fgMVobS7I65wz2RvPFx3lfHaUa3IG5zJx8ytR0g0nA7Tjl+gXnKM7OZGpbYcInwv2cctwHJa5q3mvtPoeeXG2wOL8D93NWVPqmwdt7nngOqPzW+rSTa4RRO6PllC+s4L7G8lddDoaFuUbfEX+altiAyAHcAta0T8speoXsc1R34KcVcbK1vpmnMD5I9E/DOeuvKOP1ooS6IyR9WWIiSN28SsxYe71TxDiF0ugNLtqqeOduHSMa63AkXI8DceCxrtGgsdY4WN77t+a5f0VVX+AhvltTNHcJn7KjSpUTxLpkp4sjleDukRF6hjCIiAIiIAiIgCIiAIiIAiIgCIiAIiIAvjnAC5sAMSTkAvq8x1t1lfXSuoqV2zAw2nmH7R37tnEXw59wxqttjVHcycIObwjPWfXh9S51PRnZibhJPltDgw8O7E92emg0ASG9MXEMaGsiwa4tz61sI2k4kdok4qTobRrIwGxt7GbswHcRxdz+SuI2XOy3+uZXzN+psvlx0etCmNaK6eAAi+z1B1QBZjL7mt/HMqPPOchfHhmVau0WXE/FxyaEirIYD1SNv2yNqT+FuTfmrYVRrWZkZTcuImGjNUpJLOlPRt4eufDcuq0foeKEfVsAPtHFx8VzU2mQ4YveRn15BGD4YBQjpWJt+kic1u54cyVpHHqPcfgtlerqh8qz/AJ/Yzypm+2d+i4unqKaRpLXx2FgbudEQTl2tlSTo7C7Jqlg9pkhe0ee0Fqjrc9R/P9il0Y8nVouGmbXD/wAetikI9WZjb9xcz8lT1Wuel6YkzU0MrB6zA4jv2mHDxarY6uD74IumSPUUXA6D9KfTjrUxuMxFNC5//E8scfC6v49d6W4bI99O4+rURvhPm8BvxV8bYS6ZU4SRjr9poUuj55L2cWGNn+5J1G+VyfBU2olEYdH07DgejDzyMhMn/suc160l/aekIaCF21BE7blc03a4gXeQRgQG9Uc3ld9GLYDADdwC8/U2bpYRqpjhF7G+4B4hZLTRnqD+t63L0oPMUzJJYbQREUjgREQBERAEREAREQBERAEREARFprKpsUb5HmzY2ue48GtBJPkEByHpC1geNigpnAT1IJe+9hT0wvtvJ3E2IHjvsoOiNWGw0+wzaFxYEYPINtpxO5zhccgcFC1SpH1Ej66YdaqPSWPqQg2hiHLZAJ44LsV4V9jum34XCPRrj6a+pVw0rrBrW7IGHAAK4oKDcPFyypoC428zwCs3uEbCcgwFx7gLlT02kT+J9HLr30uzkNc9MdDH1LBrZI4Sf9SUG5Pddo/iK5XRlCXt2nE458SVba5Uhk0S9zu0did3e6QOd8HHyUH0c6fZKOhlIE7B1ScpWDNzffG8eI32zXQ9V7i6uexNFrDoaVxvZrBu2s/IKfTaILLkvBJ90K2K1SusFxVR9g7JFc7RLLHaxBN7Oxx5XyUYUbIw7oyWF2G024ePsuvdvgs62uVa6rupejH2I72K7REswsahzuBe1peO6UAOHmtcOhq6IDo53Osd77i3DZeD81LhqlZ09YuuBxSOe0poPph9fTgu/eNYGPvx2mGx8WlclX1lRRExxzy7BBtG47TbHDGN3V+AuvRNYdb20sdhZ0rh1WHIe8/g35/FU2qOqL5ZPp1ZcucduNjsy7dI9u73W9x4JDdF5yJNPwSfR/qqaWEyyi004BIOccebWd+8+A3LrGrJ6h12kmQi73BowufZBNgT44efAqTfk4SXayGA7M0E7GDszNAkjc3c47OLe6ystG6bgqBeGWOS2Ya4bTftNzHiFzWhn9C17o5hKwgm172OJ3YY+C5Ol0E2tqXvldFSFrdoSwjo5nSlwGyQCATzAucFpp1yyoY/T8/2KZafuR6+i5IRVtO3ahmZWRD1ZO3YZ2kGPndb6DX2Bx2Zw6mfl18YyeUow87LfG+DeHw/qZ3W+1ydMixjkDgC0hwOIINwRyIWSvKwiIgCIiAIiIAiIgCIiALj/SpUkaPMTTY1MsNPfgHvu7+Vrl2C470nRXp4HerHV07ncmu247+b2qq5tVya9idazNEnQ9KGQsaMAGi3cBYfABTA1YU3Yb9kfJT6CK5vw+a8aqG5qKN85Yy2S6eDZFt+/vVdrTNs0sls3DYH8RsrZUOuLv8ADj7bPmvVvxCmSXsYq/isWTRpjR/S0ssQHaie0Dns9X4gLxKOE4OBLXAhzXA2c1wxBBGRX6AYMV4/rFonoKqWO3V2i5v2H9Zvle3gvIyak+cHSapa9NeRDWuEb8A2awEcnAP3MdzyPLJd3JoVrs3u8LLxP6OCLFXuruttRRWYPr4B+yceswf6T932Tcdy0Uzr6mjk4y/pZ6HNqgx3rvHkocmog9WUjvbf8VaaB1pgqx9U/rgXdE7qys727xzFxzUrSemYqcAyvDS6+y3N7yMSGtzP4b16HpVNZ8GbfPODmH6lTDsvjd37TT+K56trpI3mKPZc++xtN+saH72tA7bx7Iy32U3T+tFRU/Vwt6GI4XJIc9vMt6zsPVZh75yUPRtE6EXjDg8jZMpDGybPstLgdhnutYPxXmX2UxeImuuFj7LLQGpQa76RVdeTtBjjtBp9qQ5OdyGA55q6r9YqePtzRA8NoOd91tyuSrdFdKPrH1Dj70zyPu2sox1ba4BjA3DfsbTz3kELJ6uekWqp9tlhpH0gtN20zHPd7bwWsbuvs5n4LqNW9HERF03WfMAXh1jcWw2hawz7IwAsOJNRq/qHsDpCRtjs7QGy3iQ1uAPPFXj3zxDrRlwG9nWHln8FeqrGtzXBVOUflTOS1y9Hz3Da0fJ0LyQTHtFrDya/1e44dyx1b1Sl6HarKhn0guGy3q7OyPUe79oTxGXNdTBpVrziceeB8lhPqxBUOLpGkm1g4OcNm+9uNgUaTWGgm4rOSNS1+y68bg07RJsQWvdkQTk4Yfqs9JUVPVtu/wColPrtALSffbkR32PNVcmpMlLd0LnzMJuWm1wPs7+8eSp6maUu2oHWIFnR+tcXx2Dn4YrPGVlXw9x+pd/LsW7z9CNUSVWjZOq4sa65a5h26aYD3DhfjkQup0J6Uo3WbVN6M/vY7ui/ib2mfFcq/TEco2KlpZj2hcsB4kZtKiVOrGG3HJ1Tk/FzPEtxb5Faa9VKt+y/FFcqVL6ntlNVMkaHxua9rsQ5pBaRyIW1eB02kavR7w9hdGH4gts+nmtxA6rvCxC9F1X9KMNQRHUbNPKcASfqZD7rz2T7rvMr1atTGfD4ZinU49HboiLSVBERAEREAREQBQdOaKbU08kD77MjS24zacw4cwQD4Kci5JZWGdTxycPq9pNwvTVHVniwPCRu6RnFrs+RuDiF2FC3qd5P5Ks05oOOa22CCDdkjDsyROOey7nwOB3haqaoqoQGkR1TBk5pEM/ix3UceYLe5eVTimxqZqslvjwdAqbW6AupX2zaLjvANvjZZx6xDJ8NVH3xFw8DGXA+C+zabhc0tInIcCD9RUDA98a22yhZW4qS5KYZjJPBlSSBzQ4ZOAI7iLrntf8AQHTRidgu+EHaAzdFmfI49xKudDi0TG49UBuIINhgLg5YWVmF46LZPbLJ4jGFd0Wh45QAyeNrz6kwLMeTxcH4K01q1RMbjNCLxnFzBnGd5A9n5d2XORhRzh8rJoT3LgnV2p88ZD+jeC3FskRuWn2g5huO/BVrJpGPc+UOn2rbTyT02GQLj2gNwwsrvRmmJof8t7gPZOLPunAeC6BmmYZ8KmBpPtswP5/FWZhJYUsfR9fivsc+JPOMlJo7ScT+w/HewjZeO8HE96lSTt5+ak1epNNPjFJsncH4EHk7Aj4qnrNVq2n7P17BuOJtyeMfMFFUks4491yjvqN+SwpyCbWv8V1Oi9HXAJFhw4rmNWdM0rTaoLoJb22ZRaO/KXs+dl30cgIBaQQciCCCORC26eiMvifRRbY1wZAWX1EXpGQjVWjo5O2xpPG3WHc4YqO3Rzo/8t1x7L/wcFYoqp0wn2iSm0V7auxs8Fh55HuOSh6W1dhqBdw2X7pGYO8ePirtzARYgEcDkorqG2MZ2fdOLf0WGzSSXy8lkZr+x51p7VSdlyW/SWD124TNHvDM/FcxTVnQOuyTY4teDsHkd3yXtHSkYOGyfge4qu0rq1T1N+ljaSfWb1X+Yz8V57rxw+DSrWuzgNHaQY4O2TBeQWdE8sfBLflftcLhYM1RpZi8ND4pSLdC99oQ472kguvwaXW5nJTNK+hsEkwT7PuyNvbuc38lv0ZqlVxsMc0sUjdmzXNLxK0ZhtyOs24GBKjtlBZi/wDH2LVOM+yh0B6Q59GzupajpZadji2zwRPE0YAs2sx7p8CF7HozSkVRE2aF7ZI3i4cPkRuI3g4heQ6ejEo6GsB2mYMlteQDcCc3N+I3cFF1VbW6LnLmNM9O6zpImG7nx/vYmkDaeADgMcLEDdv02sWdsii2h9o9yRaaKsZLG2WNwcyRoc1wyLSLgrcvWMQREQBERAEREBi9gIsVXTRFuB8DxVmsXsBFis99CtX1LIT2lFJO5uRK1/2o7iVZVOjr5Y/MKlqqFw3H+uS8mdUoPDRsjKMiS3SONzj+StYJQRcLkn3C20mlHRniN4/LmoJHJwTXB1y5rTOpjJCXw2jecS39m49w7J7sOSuqPSDZBcH8weYUpd77KMuLPMajR0kLrSNLeB9U9zsipVIV6HJEHCzgHA7iLg+CqqjVaI4svGfdxb90/hZQlS30XxvXkraQhXjnloaQSA4Zbr9yrRoKRhu0teB4HyP5q8ZIHtIIxyPIrlVLy8va/B22xPDXKK6qhimFpY2PvvtY+apf7pNjO1R1EtKc9m94iebcW+YKkSVeySDuNvJfWVyrjqLIvnn/AH+KwT9JeGYM01pCD/Ogjq2D16c2f3lmIP8AKpdFr/SPOy97qd/sztLLfx9n4pHNvGB5YKTpWiEke05sUg3iRgdhyOY81uq18n4/X7fqUTpSaLeGdrwHMc1zTkWkEHuIWxeazaGhjO1Gyemd7VNM5o7yx2fmsotYKqLsVjJR7NXAWn/khv8AErbDWwl/33wVSokj0hFw1P6QphYSUrZOLqWeOQ/8Rs4eKsI/STSZS9PAeE0Mjf5gCPitCug/JW4SXg6hzQRY4hRn0tuz5fkVEpNa6SXsVNM48OkZtfdJurJkocLtII4g3HwXJ1wtXJxNxIJkUeZWc9OHcjxVdLGWmx/+rzLqJVv6GquSZQad0EyoALsHMxDhmDx59y5mtppIQGvOBJLXsJ+rkFiJBwdlhvsu9c1c/pDRkkvUbZoxBc7IDkMyvPug204m6qS6Z0GpukDLALgBwLg7ZFml4cdpwHvYO/iKv1Tau0IhYI23s1uZzJJuSe83Vyvf0jbqW48u/G94CIi1FIREQBERAEREAXwtuvqIDS+jYc2tPgFgNHR+wzyCkoobI+xLc/c1Cmbawa0DkAPktD4XNxb1hw3j81MRQsohYuUFNohxVIP5LaCk9I12eB4jA/qoj45Ge+OXa8W/kvPnRZXyuUWLbLrgmrW2EAk445rRDXNPJSA9U74vsNOJk5oOYB71pdQRnNjPuhbrpdWbk+yOWjSyhjabhoBC2GdpwwWRC5vSkb2vJsbHhdQnbKv5Fx/YthH1Hyy1k0VDJc28iQFCm1Pgdn0ng79F90C+S5BbZmdyLHa3W4q6JVa2tZa5OzcovGTmJfR7TOzM33m/9Vpl9G9ORbbqLcNttvLZXVlywdKovHg4pSZxcvoppTm6c+LP+i1N9E9IMn1I+y9rfkxdlJUKM+sTcWpSZQw6gRMyqNJDkKp7R/KApTdVYhm+sf8Abqqlw8uksrRlRdZ3Ut8vc6o4IVNoyOPsNAPHFzvvOJPxUkNWSyY25sN6LLJk/R8dm34n4BSlixlgBwWS9yuOyKiefJ7nkIiKZEIiIAiIgCIiAIiIAiIgCIiAIiIDRPRtfmMeIwd5qG/R729h20ODsD55KzRU2UQs7RONkolR9OLcHtLe8YfeyW9la0qeRfNQ5tERnIFh4tNvhl8FinopL5GWKcX2jITjivpmCgyaJkHZe13JwsfMKNJ0re1G7vb1h8FllVbHtE1GD6ZamZYOmVP/AGkMjgea+/ThxCpyy1VIsHzLQ+dQJKtR5KrmuE1FInSVKivmUQzrEPuppHSwilVhCcFWUrFaxtsF04z6VNoIPWPh+awgoycTgPiVPAW/TUPO+Rnts4wj6iIvRMoREQBERAEREAREQBERAEREAREQBERAEREAREQBERAYSQtd2mtd3gH5qHJoOF3qAfZJb8ip6KLhGXaOqTXRTv1XiORkHiD8wtDtU27pHeIBV+iqenrfgn6svc57+6Q/efy/qtsWq7R65Ph+qvEXP4av2O+rP3IMOiGN4lSmQNGQWxFZGqEekQc5PthERWEQiIgCIiAIiIAiIgCIiAIiIAiIgCIiAIiIAiIgCIiAIiIAiIgCIiAIiIAiIgCIiAIiIAiIgP/Z"/>
          <p:cNvSpPr>
            <a:spLocks noChangeAspect="1" noChangeArrowheads="1"/>
          </p:cNvSpPr>
          <p:nvPr/>
        </p:nvSpPr>
        <p:spPr bwMode="auto">
          <a:xfrm>
            <a:off x="152400" y="-7318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62200"/>
            <a:ext cx="417096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3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lgn="l">
              <a:buFont typeface="Arial" panose="020B0604020202020204" pitchFamily="34" charset="0"/>
              <a:buChar char="•"/>
            </a:pPr>
            <a:r>
              <a:rPr lang="en-US" sz="2800" dirty="0"/>
              <a:t>Heb. 4:3, “… his work has been finished </a:t>
            </a:r>
            <a:r>
              <a:rPr lang="en-US" sz="2800" i="1" dirty="0"/>
              <a:t>since the creation of the world</a:t>
            </a:r>
            <a:r>
              <a:rPr lang="en-US" sz="2800" dirty="0"/>
              <a:t>.”</a:t>
            </a:r>
          </a:p>
          <a:p>
            <a:pPr marL="457200" indent="-457200" algn="l">
              <a:buFont typeface="Arial" panose="020B0604020202020204" pitchFamily="34" charset="0"/>
              <a:buChar char="•"/>
            </a:pPr>
            <a:r>
              <a:rPr lang="en-US" sz="2800" dirty="0"/>
              <a:t>Heb. 4:4, citing Gen. 2:2, “And on the seventh day God rested from all his work.”</a:t>
            </a:r>
          </a:p>
        </p:txBody>
      </p:sp>
      <p:sp>
        <p:nvSpPr>
          <p:cNvPr id="4" name="Content Placeholder 3"/>
          <p:cNvSpPr>
            <a:spLocks noGrp="1"/>
          </p:cNvSpPr>
          <p:nvPr>
            <p:ph sz="quarter" idx="14"/>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a:t>References to events during the creation week (Rest)</a:t>
            </a:r>
          </a:p>
        </p:txBody>
      </p:sp>
      <p:pic>
        <p:nvPicPr>
          <p:cNvPr id="6146" name="Picture 2" descr="http://t1.gstatic.com/images?q=tbn:ANd9GcSBDHrbdrB-xoY0Oq-nyS9n_jBVwmFsiO78X_B_j0GHS0u6YM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574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84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sz="2800" dirty="0"/>
              <a:t>General references to creation</a:t>
            </a:r>
          </a:p>
          <a:p>
            <a:pPr algn="l"/>
            <a:r>
              <a:rPr lang="en-US" sz="2800" dirty="0"/>
              <a:t>Creation out of nothing (</a:t>
            </a:r>
            <a:r>
              <a:rPr lang="en-US" sz="2800" i="1" dirty="0"/>
              <a:t>ex nihilo</a:t>
            </a:r>
            <a:r>
              <a:rPr lang="en-US" sz="2800" dirty="0"/>
              <a:t>)</a:t>
            </a:r>
          </a:p>
          <a:p>
            <a:pPr algn="l"/>
            <a:r>
              <a:rPr lang="en-US" sz="2800" dirty="0"/>
              <a:t>The creation of light on Day One</a:t>
            </a:r>
          </a:p>
          <a:p>
            <a:pPr algn="l"/>
            <a:r>
              <a:rPr lang="en-US" sz="2800" dirty="0"/>
              <a:t>The creation of Adam and Eve on Day Six</a:t>
            </a:r>
          </a:p>
          <a:p>
            <a:pPr algn="l"/>
            <a:r>
              <a:rPr lang="en-US" sz="2800" dirty="0"/>
              <a:t>The creation of male and female in the image of God</a:t>
            </a:r>
          </a:p>
          <a:p>
            <a:pPr algn="l"/>
            <a:r>
              <a:rPr lang="en-US" sz="2800" dirty="0"/>
              <a:t>The creation of male and female for marriage on Day Six</a:t>
            </a:r>
          </a:p>
          <a:p>
            <a:pPr algn="l"/>
            <a:r>
              <a:rPr lang="en-US" sz="2800" dirty="0"/>
              <a:t>The resting from creative activity by God on Day Seven</a:t>
            </a:r>
          </a:p>
        </p:txBody>
      </p:sp>
      <p:sp>
        <p:nvSpPr>
          <p:cNvPr id="3" name="Title 2"/>
          <p:cNvSpPr>
            <a:spLocks noGrp="1"/>
          </p:cNvSpPr>
          <p:nvPr>
            <p:ph type="title"/>
          </p:nvPr>
        </p:nvSpPr>
        <p:spPr/>
        <p:txBody>
          <a:bodyPr/>
          <a:lstStyle/>
          <a:p>
            <a:r>
              <a:rPr lang="en-US" dirty="0"/>
              <a:t>Part 3 Summary</a:t>
            </a:r>
          </a:p>
        </p:txBody>
      </p:sp>
    </p:spTree>
    <p:extLst>
      <p:ext uri="{BB962C8B-B14F-4D97-AF65-F5344CB8AC3E}">
        <p14:creationId xmlns:p14="http://schemas.microsoft.com/office/powerpoint/2010/main" val="25131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necessity for believing in six literal days">
            <a:extLst>
              <a:ext uri="{FF2B5EF4-FFF2-40B4-BE49-F238E27FC236}">
                <a16:creationId xmlns:a16="http://schemas.microsoft.com/office/drawing/2014/main" id="{611D7335-E6E4-F6A6-AA81-ACA1835CD117}"/>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tretch/>
        </p:blipFill>
        <p:spPr bwMode="auto">
          <a:xfrm>
            <a:off x="1852209" y="2102010"/>
            <a:ext cx="5439582" cy="311356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type="body" sz="quarter" idx="13"/>
          </p:nvPr>
        </p:nvSpPr>
        <p:spPr>
          <a:xfrm>
            <a:off x="304800" y="5410200"/>
            <a:ext cx="8686800" cy="1295400"/>
          </a:xfrm>
        </p:spPr>
        <p:txBody>
          <a:bodyPr anchor="ctr">
            <a:noAutofit/>
          </a:bodyPr>
          <a:lstStyle/>
          <a:p>
            <a:pPr>
              <a:lnSpc>
                <a:spcPct val="90000"/>
              </a:lnSpc>
              <a:spcAft>
                <a:spcPts val="600"/>
              </a:spcAft>
            </a:pPr>
            <a:r>
              <a:rPr lang="en-US" sz="2800" u="sng" dirty="0"/>
              <a:t>Three key days</a:t>
            </a:r>
            <a:r>
              <a:rPr lang="en-US" sz="2800" dirty="0"/>
              <a:t>: Days One, Six, and Seven, and all language takes Genesis 1 and 2 in a straightforward manner.</a:t>
            </a:r>
          </a:p>
        </p:txBody>
      </p:sp>
      <p:sp>
        <p:nvSpPr>
          <p:cNvPr id="3" name="Title 2"/>
          <p:cNvSpPr>
            <a:spLocks noGrp="1"/>
          </p:cNvSpPr>
          <p:nvPr>
            <p:ph type="title"/>
          </p:nvPr>
        </p:nvSpPr>
        <p:spPr>
          <a:xfrm>
            <a:off x="2514600" y="975360"/>
            <a:ext cx="4114800" cy="701040"/>
          </a:xfrm>
        </p:spPr>
        <p:txBody>
          <a:bodyPr anchor="ctr">
            <a:normAutofit/>
          </a:bodyPr>
          <a:lstStyle/>
          <a:p>
            <a:r>
              <a:rPr lang="en-US" dirty="0"/>
              <a:t>Part 3 Summary</a:t>
            </a:r>
          </a:p>
        </p:txBody>
      </p:sp>
    </p:spTree>
    <p:extLst>
      <p:ext uri="{BB962C8B-B14F-4D97-AF65-F5344CB8AC3E}">
        <p14:creationId xmlns:p14="http://schemas.microsoft.com/office/powerpoint/2010/main" val="223097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457200" indent="-457200" algn="l">
              <a:buFont typeface="+mj-lt"/>
              <a:buAutoNum type="arabicPeriod"/>
            </a:pPr>
            <a:r>
              <a:rPr lang="en-US" sz="2800" dirty="0"/>
              <a:t>Matt. 19:4, “’Haven’t you read,’ he replied, ‘that at the beginning the Creator made male for female,’ </a:t>
            </a:r>
          </a:p>
          <a:p>
            <a:pPr marL="457200" indent="-457200" algn="l">
              <a:buFont typeface="+mj-lt"/>
              <a:buAutoNum type="arabicPeriod"/>
            </a:pPr>
            <a:r>
              <a:rPr lang="en-US" sz="2800" dirty="0"/>
              <a:t>Matt. 19:5-6, ‘…and said, ‘For this reason a man will leave his father and mother to be united to his wife and the two will become one flesh. So they are no longer two, but one. Therefore what God has joined together, let man not separate.’”</a:t>
            </a:r>
          </a:p>
        </p:txBody>
      </p:sp>
      <p:sp>
        <p:nvSpPr>
          <p:cNvPr id="3" name="Title 2"/>
          <p:cNvSpPr>
            <a:spLocks noGrp="1"/>
          </p:cNvSpPr>
          <p:nvPr>
            <p:ph type="title"/>
          </p:nvPr>
        </p:nvSpPr>
        <p:spPr/>
        <p:txBody>
          <a:bodyPr>
            <a:noAutofit/>
          </a:bodyPr>
          <a:lstStyle/>
          <a:p>
            <a:r>
              <a:rPr lang="en-US" dirty="0"/>
              <a:t>4. Eleven Significant events that are dated to a recent period of history</a:t>
            </a:r>
          </a:p>
        </p:txBody>
      </p:sp>
    </p:spTree>
    <p:extLst>
      <p:ext uri="{BB962C8B-B14F-4D97-AF65-F5344CB8AC3E}">
        <p14:creationId xmlns:p14="http://schemas.microsoft.com/office/powerpoint/2010/main" val="273504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457200" indent="-457200" algn="l">
              <a:buFont typeface="+mj-lt"/>
              <a:buAutoNum type="arabicPeriod" startAt="3"/>
            </a:pPr>
            <a:r>
              <a:rPr lang="en-US" sz="2800" dirty="0"/>
              <a:t>Matt. 19:8, “… it was not this way </a:t>
            </a:r>
            <a:r>
              <a:rPr lang="en-US" sz="2800" i="1" dirty="0"/>
              <a:t>from the beginning</a:t>
            </a:r>
            <a:r>
              <a:rPr lang="en-US" sz="2800" dirty="0"/>
              <a:t>.” (on divorce)</a:t>
            </a:r>
          </a:p>
          <a:p>
            <a:pPr marL="457200" indent="-457200" algn="l">
              <a:buFont typeface="+mj-lt"/>
              <a:buAutoNum type="arabicPeriod" startAt="3"/>
            </a:pPr>
            <a:r>
              <a:rPr lang="en-US" sz="2800" dirty="0"/>
              <a:t>Mark 10:6 (see two slides ahead, = Matt. 19:4-6)</a:t>
            </a:r>
          </a:p>
          <a:p>
            <a:pPr marL="457200" indent="-457200" algn="l">
              <a:buFont typeface="+mj-lt"/>
              <a:buAutoNum type="arabicPeriod" startAt="3"/>
            </a:pPr>
            <a:r>
              <a:rPr lang="en-US" sz="2800" dirty="0"/>
              <a:t>Mark 10:7-8, “</a:t>
            </a:r>
            <a:r>
              <a:rPr lang="en-US" sz="2800" i="1" dirty="0"/>
              <a:t>For this reason a man will leave his father and mother and be united to his wife, and the two will become one flesh</a:t>
            </a:r>
            <a:r>
              <a:rPr lang="en-US" sz="2800" dirty="0"/>
              <a:t>.” So they are no longer two, but one. Therefore what God has joined together, let man not separate.</a:t>
            </a:r>
          </a:p>
        </p:txBody>
      </p:sp>
      <p:sp>
        <p:nvSpPr>
          <p:cNvPr id="3" name="Title 2"/>
          <p:cNvSpPr>
            <a:spLocks noGrp="1"/>
          </p:cNvSpPr>
          <p:nvPr>
            <p:ph type="title"/>
          </p:nvPr>
        </p:nvSpPr>
        <p:spPr/>
        <p:txBody>
          <a:bodyPr>
            <a:noAutofit/>
          </a:bodyPr>
          <a:lstStyle/>
          <a:p>
            <a:r>
              <a:rPr lang="en-US" dirty="0"/>
              <a:t>4. Eleven Significant events that are dated to a recent period of history</a:t>
            </a:r>
          </a:p>
        </p:txBody>
      </p:sp>
    </p:spTree>
    <p:extLst>
      <p:ext uri="{BB962C8B-B14F-4D97-AF65-F5344CB8AC3E}">
        <p14:creationId xmlns:p14="http://schemas.microsoft.com/office/powerpoint/2010/main" val="362077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457200" indent="-457200" algn="l">
              <a:buFont typeface="+mj-lt"/>
              <a:buAutoNum type="arabicPeriod" startAt="6"/>
            </a:pPr>
            <a:r>
              <a:rPr lang="en-US" sz="2400" dirty="0"/>
              <a:t>Luke 11:50-51, Jesus connects the murder of Abel to the foundation of the world, i.e. its creation, not to an event that happened millions of years later. </a:t>
            </a:r>
          </a:p>
          <a:p>
            <a:pPr marL="457200" indent="-457200" algn="l">
              <a:buFont typeface="+mj-lt"/>
              <a:buAutoNum type="arabicPeriod" startAt="6"/>
            </a:pPr>
            <a:r>
              <a:rPr lang="en-US" sz="2400" dirty="0"/>
              <a:t>Rom. 1:20, “For since the creation of the world God’s invisible qualities—his eternal power and divine nature—have been clearly seen, being understood from what has been made, so that men are without excuse.” This implies that people have been around since the creation of the world, as was already suggested in Matt. 19:4-6 and Mark 10:6.</a:t>
            </a:r>
          </a:p>
          <a:p>
            <a:pPr marL="457200" indent="-457200" algn="l">
              <a:buFont typeface="+mj-lt"/>
              <a:buAutoNum type="arabicPeriod" startAt="6"/>
            </a:pPr>
            <a:r>
              <a:rPr lang="en-US" sz="2400" dirty="0"/>
              <a:t>Heb. 9:26, “Then Christ would have had to suffer many times </a:t>
            </a:r>
            <a:r>
              <a:rPr lang="en-US" sz="2400" i="1" dirty="0"/>
              <a:t>since the creation of the world</a:t>
            </a:r>
            <a:r>
              <a:rPr lang="en-US" sz="2400" dirty="0"/>
              <a:t>.”</a:t>
            </a:r>
          </a:p>
        </p:txBody>
      </p:sp>
      <p:sp>
        <p:nvSpPr>
          <p:cNvPr id="3" name="Title 2"/>
          <p:cNvSpPr>
            <a:spLocks noGrp="1"/>
          </p:cNvSpPr>
          <p:nvPr>
            <p:ph type="title"/>
          </p:nvPr>
        </p:nvSpPr>
        <p:spPr/>
        <p:txBody>
          <a:bodyPr>
            <a:noAutofit/>
          </a:bodyPr>
          <a:lstStyle/>
          <a:p>
            <a:r>
              <a:rPr lang="en-US" dirty="0"/>
              <a:t>4. </a:t>
            </a:r>
            <a:r>
              <a:rPr lang="en-US" dirty="0" err="1"/>
              <a:t>TeN</a:t>
            </a:r>
            <a:r>
              <a:rPr lang="en-US" dirty="0"/>
              <a:t> Significant events that are dated to a recent period of history</a:t>
            </a:r>
          </a:p>
        </p:txBody>
      </p:sp>
    </p:spTree>
    <p:extLst>
      <p:ext uri="{BB962C8B-B14F-4D97-AF65-F5344CB8AC3E}">
        <p14:creationId xmlns:p14="http://schemas.microsoft.com/office/powerpoint/2010/main" val="15623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pPr>
              <a:defRPr/>
            </a:pPr>
            <a:r>
              <a:rPr lang="en-US" dirty="0"/>
              <a:t>Timelines</a:t>
            </a:r>
          </a:p>
        </p:txBody>
      </p:sp>
      <p:cxnSp>
        <p:nvCxnSpPr>
          <p:cNvPr id="5" name="Straight Arrow Connector 4"/>
          <p:cNvCxnSpPr/>
          <p:nvPr/>
        </p:nvCxnSpPr>
        <p:spPr>
          <a:xfrm>
            <a:off x="1066800" y="2819400"/>
            <a:ext cx="70866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143000" y="4114800"/>
            <a:ext cx="70866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66800" y="5410200"/>
            <a:ext cx="71628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8"/>
          <p:cNvSpPr txBox="1">
            <a:spLocks noChangeArrowheads="1"/>
          </p:cNvSpPr>
          <p:nvPr/>
        </p:nvSpPr>
        <p:spPr bwMode="auto">
          <a:xfrm>
            <a:off x="1066800" y="3048000"/>
            <a:ext cx="449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Darwinian Evolution: 14.6 billion years</a:t>
            </a:r>
          </a:p>
        </p:txBody>
      </p:sp>
      <p:sp>
        <p:nvSpPr>
          <p:cNvPr id="31751" name="TextBox 9"/>
          <p:cNvSpPr txBox="1">
            <a:spLocks noChangeArrowheads="1"/>
          </p:cNvSpPr>
          <p:nvPr/>
        </p:nvSpPr>
        <p:spPr bwMode="auto">
          <a:xfrm>
            <a:off x="1143000" y="4343400"/>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Old Earth Creationism: 14.6 billion years</a:t>
            </a:r>
          </a:p>
        </p:txBody>
      </p:sp>
      <p:sp>
        <p:nvSpPr>
          <p:cNvPr id="31752" name="TextBox 10"/>
          <p:cNvSpPr txBox="1">
            <a:spLocks noChangeArrowheads="1"/>
          </p:cNvSpPr>
          <p:nvPr/>
        </p:nvSpPr>
        <p:spPr bwMode="auto">
          <a:xfrm>
            <a:off x="1219200" y="5715000"/>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Young Earth Creationism: &lt; 10,000 years</a:t>
            </a:r>
          </a:p>
        </p:txBody>
      </p:sp>
      <p:sp>
        <p:nvSpPr>
          <p:cNvPr id="12" name="Multiply 11"/>
          <p:cNvSpPr/>
          <p:nvPr/>
        </p:nvSpPr>
        <p:spPr>
          <a:xfrm>
            <a:off x="7696200" y="2514600"/>
            <a:ext cx="2286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Multiply 12"/>
          <p:cNvSpPr/>
          <p:nvPr/>
        </p:nvSpPr>
        <p:spPr>
          <a:xfrm>
            <a:off x="7772400" y="3886200"/>
            <a:ext cx="2286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Multiply 13"/>
          <p:cNvSpPr/>
          <p:nvPr/>
        </p:nvSpPr>
        <p:spPr>
          <a:xfrm>
            <a:off x="1219200" y="5105400"/>
            <a:ext cx="2286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6" name="TextBox 14"/>
          <p:cNvSpPr txBox="1">
            <a:spLocks noChangeArrowheads="1"/>
          </p:cNvSpPr>
          <p:nvPr/>
        </p:nvSpPr>
        <p:spPr bwMode="auto">
          <a:xfrm>
            <a:off x="990600" y="1447800"/>
            <a:ext cx="7391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dirty="0"/>
              <a:t>Mark 10:6, “But at the beginning of creation God ‘made them male and female.’”</a:t>
            </a:r>
          </a:p>
        </p:txBody>
      </p:sp>
      <p:sp>
        <p:nvSpPr>
          <p:cNvPr id="3" name="TextBox 2"/>
          <p:cNvSpPr txBox="1"/>
          <p:nvPr/>
        </p:nvSpPr>
        <p:spPr>
          <a:xfrm>
            <a:off x="381000" y="6324600"/>
            <a:ext cx="2362200" cy="369332"/>
          </a:xfrm>
          <a:prstGeom prst="rect">
            <a:avLst/>
          </a:prstGeom>
          <a:noFill/>
        </p:spPr>
        <p:txBody>
          <a:bodyPr wrap="square" rtlCol="0">
            <a:spAutoFit/>
          </a:bodyPr>
          <a:lstStyle/>
          <a:p>
            <a:r>
              <a:rPr lang="en-US" dirty="0"/>
              <a:t>The beginning of time</a:t>
            </a:r>
          </a:p>
        </p:txBody>
      </p:sp>
      <p:sp>
        <p:nvSpPr>
          <p:cNvPr id="4" name="Up Arrow 3"/>
          <p:cNvSpPr/>
          <p:nvPr/>
        </p:nvSpPr>
        <p:spPr>
          <a:xfrm>
            <a:off x="838200" y="5562600"/>
            <a:ext cx="3810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7924800" y="5562600"/>
            <a:ext cx="457200" cy="76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91400" y="6324600"/>
            <a:ext cx="1447800" cy="369332"/>
          </a:xfrm>
          <a:prstGeom prst="rect">
            <a:avLst/>
          </a:prstGeom>
          <a:noFill/>
        </p:spPr>
        <p:txBody>
          <a:bodyPr wrap="square" rtlCol="0">
            <a:spAutoFit/>
          </a:bodyPr>
          <a:lstStyle/>
          <a:p>
            <a:pPr algn="ctr"/>
            <a:r>
              <a:rPr lang="en-US" dirty="0"/>
              <a:t>Right now</a:t>
            </a:r>
          </a:p>
        </p:txBody>
      </p:sp>
      <p:cxnSp>
        <p:nvCxnSpPr>
          <p:cNvPr id="15" name="Straight Arrow Connector 14"/>
          <p:cNvCxnSpPr/>
          <p:nvPr/>
        </p:nvCxnSpPr>
        <p:spPr>
          <a:xfrm flipH="1">
            <a:off x="1447800" y="1924844"/>
            <a:ext cx="1676400" cy="310435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094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strVal val="#ppt_w*0.70"/>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Autofit/>
          </a:bodyPr>
          <a:lstStyle/>
          <a:p>
            <a:pPr marL="457200" indent="-457200" algn="l">
              <a:buFont typeface="+mj-lt"/>
              <a:buAutoNum type="arabicPeriod" startAt="9"/>
            </a:pPr>
            <a:r>
              <a:rPr lang="en-US" sz="2400" dirty="0"/>
              <a:t>John 8:44, the devil was “a murderer from the beginning.” </a:t>
            </a:r>
          </a:p>
          <a:p>
            <a:pPr marL="457200" indent="-457200" algn="l">
              <a:buFont typeface="+mj-lt"/>
              <a:buAutoNum type="arabicPeriod" startAt="9"/>
            </a:pPr>
            <a:r>
              <a:rPr lang="en-US" sz="2400" dirty="0"/>
              <a:t>1 John 3:8, “He who does what is sinful is of the devil, because the devil has been sinning from the beginning.”</a:t>
            </a:r>
          </a:p>
          <a:p>
            <a:pPr algn="l"/>
            <a:r>
              <a:rPr lang="en-US" sz="2400" dirty="0"/>
              <a:t>As we read Genesis 1-3, we are not given a clear chronology, but we get the impression that the Fall happened relatively soon after the completion of creation. Chapter three follows immediately after chapter two with no intervening phrase, such as “After some time” or “Many years later.”</a:t>
            </a:r>
          </a:p>
          <a:p>
            <a:pPr algn="l"/>
            <a:r>
              <a:rPr lang="en-US" sz="2400" dirty="0"/>
              <a:t>Therefore, if the devil was a murderer </a:t>
            </a:r>
            <a:r>
              <a:rPr lang="en-US" sz="2400" u="sng" dirty="0"/>
              <a:t>from</a:t>
            </a:r>
            <a:r>
              <a:rPr lang="en-US" sz="2400" dirty="0"/>
              <a:t> the beginning, he was around </a:t>
            </a:r>
            <a:r>
              <a:rPr lang="en-US" sz="2400" u="sng" dirty="0"/>
              <a:t>at</a:t>
            </a:r>
            <a:r>
              <a:rPr lang="en-US" sz="2400" dirty="0"/>
              <a:t> the beginning and the story of the Fall happened </a:t>
            </a:r>
            <a:r>
              <a:rPr lang="en-US" sz="2400" u="sng" dirty="0"/>
              <a:t>near</a:t>
            </a:r>
            <a:r>
              <a:rPr lang="en-US" sz="2400" dirty="0"/>
              <a:t> the beginning.</a:t>
            </a:r>
          </a:p>
        </p:txBody>
      </p:sp>
      <p:sp>
        <p:nvSpPr>
          <p:cNvPr id="3" name="Title 2"/>
          <p:cNvSpPr>
            <a:spLocks noGrp="1"/>
          </p:cNvSpPr>
          <p:nvPr>
            <p:ph type="title"/>
          </p:nvPr>
        </p:nvSpPr>
        <p:spPr/>
        <p:txBody>
          <a:bodyPr/>
          <a:lstStyle/>
          <a:p>
            <a:r>
              <a:rPr lang="en-US" dirty="0"/>
              <a:t>The Devil</a:t>
            </a:r>
          </a:p>
        </p:txBody>
      </p:sp>
    </p:spTree>
    <p:extLst>
      <p:ext uri="{BB962C8B-B14F-4D97-AF65-F5344CB8AC3E}">
        <p14:creationId xmlns:p14="http://schemas.microsoft.com/office/powerpoint/2010/main" val="361112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85000" lnSpcReduction="10000"/>
          </a:bodyPr>
          <a:lstStyle/>
          <a:p>
            <a:pPr algn="l">
              <a:defRPr/>
            </a:pPr>
            <a:r>
              <a:rPr lang="en-US" sz="2800" dirty="0"/>
              <a:t>11. Jude 14, “Enoch, the seventh from Adam, prophesied…”</a:t>
            </a:r>
          </a:p>
          <a:p>
            <a:pPr marL="582613" indent="-514350" algn="l">
              <a:buFont typeface="+mj-lt"/>
              <a:buAutoNum type="arabicPeriod"/>
              <a:defRPr/>
            </a:pPr>
            <a:r>
              <a:rPr lang="en-US" sz="2800" dirty="0"/>
              <a:t>Adam, Gen. 5:3</a:t>
            </a:r>
          </a:p>
          <a:p>
            <a:pPr marL="582613" indent="-514350" algn="l">
              <a:buFont typeface="+mj-lt"/>
              <a:buAutoNum type="arabicPeriod"/>
              <a:defRPr/>
            </a:pPr>
            <a:r>
              <a:rPr lang="en-US" sz="2800" dirty="0"/>
              <a:t>Seth, Gen. 5:6</a:t>
            </a:r>
          </a:p>
          <a:p>
            <a:pPr marL="582613" indent="-514350" algn="l">
              <a:buFont typeface="+mj-lt"/>
              <a:buAutoNum type="arabicPeriod"/>
              <a:defRPr/>
            </a:pPr>
            <a:r>
              <a:rPr lang="en-US" sz="2800" dirty="0" err="1"/>
              <a:t>Enosh</a:t>
            </a:r>
            <a:r>
              <a:rPr lang="en-US" sz="2800" dirty="0"/>
              <a:t>, Gen. 5:9</a:t>
            </a:r>
          </a:p>
          <a:p>
            <a:pPr marL="582613" indent="-514350" algn="l">
              <a:buFont typeface="+mj-lt"/>
              <a:buAutoNum type="arabicPeriod"/>
              <a:defRPr/>
            </a:pPr>
            <a:r>
              <a:rPr lang="en-US" sz="2800" dirty="0" err="1"/>
              <a:t>Kenan</a:t>
            </a:r>
            <a:r>
              <a:rPr lang="en-US" sz="2800" dirty="0"/>
              <a:t>, Gen. 5:12</a:t>
            </a:r>
          </a:p>
          <a:p>
            <a:pPr marL="582613" indent="-514350" algn="l">
              <a:buFont typeface="+mj-lt"/>
              <a:buAutoNum type="arabicPeriod"/>
              <a:defRPr/>
            </a:pPr>
            <a:r>
              <a:rPr lang="en-US" sz="2800" dirty="0" err="1"/>
              <a:t>Mahalalel</a:t>
            </a:r>
            <a:r>
              <a:rPr lang="en-US" sz="2800" dirty="0"/>
              <a:t>, Gen. 5:15</a:t>
            </a:r>
          </a:p>
          <a:p>
            <a:pPr marL="582613" indent="-514350" algn="l">
              <a:buFont typeface="+mj-lt"/>
              <a:buAutoNum type="arabicPeriod"/>
              <a:defRPr/>
            </a:pPr>
            <a:r>
              <a:rPr lang="en-US" sz="2800" dirty="0"/>
              <a:t>Jared, Gen. 5:18</a:t>
            </a:r>
          </a:p>
          <a:p>
            <a:pPr marL="582613" indent="-514350" algn="l">
              <a:buFont typeface="+mj-lt"/>
              <a:buAutoNum type="arabicPeriod"/>
              <a:defRPr/>
            </a:pPr>
            <a:r>
              <a:rPr lang="en-US" sz="2800" dirty="0"/>
              <a:t>Enoch, Gen. 5:21</a:t>
            </a:r>
          </a:p>
          <a:p>
            <a:pPr marL="68263" algn="l">
              <a:defRPr/>
            </a:pPr>
            <a:r>
              <a:rPr lang="en-US" sz="2800" dirty="0"/>
              <a:t>See also 1 Chron. 1:1-3, “Adam, Seth, </a:t>
            </a:r>
            <a:r>
              <a:rPr lang="en-US" sz="2800" dirty="0" err="1"/>
              <a:t>Enosh</a:t>
            </a:r>
            <a:r>
              <a:rPr lang="en-US" sz="2800" dirty="0"/>
              <a:t>, </a:t>
            </a:r>
            <a:r>
              <a:rPr lang="en-US" sz="2800" dirty="0" err="1"/>
              <a:t>Kenan</a:t>
            </a:r>
            <a:r>
              <a:rPr lang="en-US" sz="2800" dirty="0"/>
              <a:t>, </a:t>
            </a:r>
            <a:r>
              <a:rPr lang="en-US" sz="2800" dirty="0" err="1"/>
              <a:t>Mahalalel</a:t>
            </a:r>
            <a:r>
              <a:rPr lang="en-US" sz="2800" dirty="0"/>
              <a:t>, Jared, Enoch, Methuselah, Lamech, Noah.”</a:t>
            </a:r>
          </a:p>
        </p:txBody>
      </p:sp>
      <p:sp>
        <p:nvSpPr>
          <p:cNvPr id="2" name="Title 1"/>
          <p:cNvSpPr>
            <a:spLocks noGrp="1"/>
          </p:cNvSpPr>
          <p:nvPr>
            <p:ph type="title"/>
          </p:nvPr>
        </p:nvSpPr>
        <p:spPr/>
        <p:txBody>
          <a:bodyPr>
            <a:normAutofit fontScale="90000"/>
          </a:bodyPr>
          <a:lstStyle/>
          <a:p>
            <a:pPr>
              <a:defRPr/>
            </a:pPr>
            <a:r>
              <a:rPr lang="en-US" dirty="0"/>
              <a:t>Ten Significant events during creation that are dated to a recent period of history</a:t>
            </a:r>
          </a:p>
        </p:txBody>
      </p:sp>
    </p:spTree>
    <p:extLst>
      <p:ext uri="{BB962C8B-B14F-4D97-AF65-F5344CB8AC3E}">
        <p14:creationId xmlns:p14="http://schemas.microsoft.com/office/powerpoint/2010/main" val="2714310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88"/>
            <a:ext cx="8229600" cy="4075112"/>
          </a:xfrm>
        </p:spPr>
        <p:txBody>
          <a:bodyPr/>
          <a:lstStyle/>
          <a:p>
            <a:pPr algn="l" eaLnBrk="1" fontAlgn="auto" hangingPunct="1">
              <a:spcAft>
                <a:spcPts val="0"/>
              </a:spcAft>
              <a:defRPr/>
            </a:pPr>
            <a:r>
              <a:rPr lang="en-US" sz="2800" dirty="0"/>
              <a:t>Joel </a:t>
            </a:r>
            <a:r>
              <a:rPr lang="en-US" sz="2800" dirty="0" err="1"/>
              <a:t>Primack</a:t>
            </a:r>
            <a:r>
              <a:rPr lang="en-US" sz="2800" dirty="0"/>
              <a:t> and Nancy Abrams, “There is almost nothing about creation in the Gospels” (</a:t>
            </a:r>
            <a:r>
              <a:rPr lang="en-US" sz="2800" i="1" dirty="0"/>
              <a:t>The View from the Center of the Universe</a:t>
            </a:r>
            <a:r>
              <a:rPr lang="en-US" sz="2800" dirty="0"/>
              <a:t>, 2006, p. 57).</a:t>
            </a:r>
          </a:p>
          <a:p>
            <a:pPr algn="l" eaLnBrk="1" fontAlgn="auto" hangingPunct="1">
              <a:spcAft>
                <a:spcPts val="0"/>
              </a:spcAft>
              <a:defRPr/>
            </a:pPr>
            <a:r>
              <a:rPr lang="en-US" sz="2800" dirty="0"/>
              <a:t>Well, let’s take a closer look at the New Testament and see if </a:t>
            </a:r>
            <a:r>
              <a:rPr lang="en-US" sz="2800" dirty="0" err="1"/>
              <a:t>Primack</a:t>
            </a:r>
            <a:r>
              <a:rPr lang="en-US" sz="2800" dirty="0"/>
              <a:t> and Abrams are right.</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a:solidFill>
                  <a:schemeClr val="bg1">
                    <a:lumMod val="75000"/>
                    <a:lumOff val="25000"/>
                  </a:schemeClr>
                </a:solidFill>
              </a:rPr>
              <a:t>Is There Much about creation in the New Testament?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35858"/>
            <a:ext cx="9096187" cy="6822141"/>
          </a:xfrm>
        </p:spPr>
      </p:pic>
    </p:spTree>
    <p:extLst>
      <p:ext uri="{BB962C8B-B14F-4D97-AF65-F5344CB8AC3E}">
        <p14:creationId xmlns:p14="http://schemas.microsoft.com/office/powerpoint/2010/main" val="1349139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457200" indent="-457200" algn="l">
              <a:buFont typeface="Arial" panose="020B0604020202020204" pitchFamily="34" charset="0"/>
              <a:buChar char="•"/>
            </a:pPr>
            <a:r>
              <a:rPr lang="en-US" sz="3000" dirty="0"/>
              <a:t>1 Tim. 2:13, “… </a:t>
            </a:r>
            <a:r>
              <a:rPr lang="en-US" sz="3000" i="1" dirty="0"/>
              <a:t>Adam was formed first, then Eve</a:t>
            </a:r>
            <a:r>
              <a:rPr lang="en-US" sz="3000" dirty="0"/>
              <a:t>.” Note the same order of creation as in Genesis 1.</a:t>
            </a:r>
          </a:p>
          <a:p>
            <a:pPr marL="457200" indent="-457200" algn="l">
              <a:buFont typeface="Arial" panose="020B0604020202020204" pitchFamily="34" charset="0"/>
              <a:buChar char="•"/>
            </a:pPr>
            <a:r>
              <a:rPr lang="en-US" sz="3000" dirty="0"/>
              <a:t>1 Tim. 4:3, “…abstain from certain foods, which </a:t>
            </a:r>
            <a:r>
              <a:rPr lang="en-US" sz="3000" i="1" dirty="0"/>
              <a:t>God created </a:t>
            </a:r>
            <a:r>
              <a:rPr lang="en-US" sz="3000" dirty="0"/>
              <a:t>to be received with thanksgiving…”</a:t>
            </a:r>
          </a:p>
          <a:p>
            <a:pPr marL="457200" indent="-457200" algn="l">
              <a:buFont typeface="Arial" panose="020B0604020202020204" pitchFamily="34" charset="0"/>
              <a:buChar char="•"/>
            </a:pPr>
            <a:r>
              <a:rPr lang="en-US" sz="3000" dirty="0"/>
              <a:t>1 Tim. 4:4, “For </a:t>
            </a:r>
            <a:r>
              <a:rPr lang="en-US" sz="3000" i="1" dirty="0"/>
              <a:t>everything God created is good</a:t>
            </a:r>
            <a:r>
              <a:rPr lang="en-US" sz="3000" dirty="0"/>
              <a:t>…” (Gen. 1:10, 12, 21, 25, “And God saw that it was good.”)</a:t>
            </a:r>
          </a:p>
          <a:p>
            <a:pPr marL="457200" indent="-457200" algn="l">
              <a:buFont typeface="Arial" panose="020B0604020202020204" pitchFamily="34" charset="0"/>
              <a:buChar char="•"/>
            </a:pPr>
            <a:r>
              <a:rPr lang="en-US" sz="3000" dirty="0"/>
              <a:t>1 Tim. 6:13, “… God, </a:t>
            </a:r>
            <a:r>
              <a:rPr lang="en-US" sz="3000" i="1" dirty="0"/>
              <a:t>who gives life to everything</a:t>
            </a:r>
            <a:r>
              <a:rPr lang="en-US" sz="3000" dirty="0"/>
              <a:t> …”</a:t>
            </a:r>
          </a:p>
        </p:txBody>
      </p:sp>
      <p:sp>
        <p:nvSpPr>
          <p:cNvPr id="3" name="Title 2"/>
          <p:cNvSpPr>
            <a:spLocks noGrp="1"/>
          </p:cNvSpPr>
          <p:nvPr>
            <p:ph type="title"/>
          </p:nvPr>
        </p:nvSpPr>
        <p:spPr/>
        <p:txBody>
          <a:bodyPr/>
          <a:lstStyle/>
          <a:p>
            <a:r>
              <a:rPr lang="en-US" dirty="0"/>
              <a:t>Pastoral epistles</a:t>
            </a:r>
          </a:p>
        </p:txBody>
      </p:sp>
    </p:spTree>
    <p:extLst>
      <p:ext uri="{BB962C8B-B14F-4D97-AF65-F5344CB8AC3E}">
        <p14:creationId xmlns:p14="http://schemas.microsoft.com/office/powerpoint/2010/main" val="27630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l"/>
            <a:r>
              <a:rPr lang="en-US" sz="2500" dirty="0"/>
              <a:t>Heb. 1:2, “… </a:t>
            </a:r>
            <a:r>
              <a:rPr lang="en-US" sz="2500" i="1" dirty="0"/>
              <a:t>his Son … through whom he made the universe</a:t>
            </a:r>
            <a:r>
              <a:rPr lang="en-US" sz="2500" dirty="0"/>
              <a:t>.”</a:t>
            </a:r>
          </a:p>
          <a:p>
            <a:pPr algn="l"/>
            <a:r>
              <a:rPr lang="en-US" sz="2500" dirty="0"/>
              <a:t>Heb. 1:10, “</a:t>
            </a:r>
            <a:r>
              <a:rPr lang="en-US" sz="2500" i="1" dirty="0"/>
              <a:t>In the beginning, O Lord, you laid the foundations of the earth, and the heavens are the work of your hands</a:t>
            </a:r>
            <a:r>
              <a:rPr lang="en-US" sz="2500" dirty="0"/>
              <a:t>.”</a:t>
            </a:r>
          </a:p>
          <a:p>
            <a:pPr algn="l"/>
            <a:r>
              <a:rPr lang="en-US" sz="2500" dirty="0"/>
              <a:t>Heb. 2:7, “You </a:t>
            </a:r>
            <a:r>
              <a:rPr lang="en-US" sz="2500" i="1" dirty="0"/>
              <a:t>made</a:t>
            </a:r>
            <a:r>
              <a:rPr lang="en-US" sz="2500" dirty="0"/>
              <a:t> him a little lower than the angels…”</a:t>
            </a:r>
          </a:p>
          <a:p>
            <a:pPr algn="l"/>
            <a:r>
              <a:rPr lang="en-US" sz="2500" dirty="0"/>
              <a:t>Heb. 3:4, “… </a:t>
            </a:r>
            <a:r>
              <a:rPr lang="en-US" sz="2500" i="1" dirty="0"/>
              <a:t>God is the builder of everything</a:t>
            </a:r>
            <a:r>
              <a:rPr lang="en-US" sz="2500" dirty="0"/>
              <a:t>.”</a:t>
            </a:r>
          </a:p>
          <a:p>
            <a:pPr algn="l"/>
            <a:r>
              <a:rPr lang="en-US" sz="2500" dirty="0"/>
              <a:t>Heb. 11:3, “By faith we understand that </a:t>
            </a:r>
            <a:r>
              <a:rPr lang="en-US" sz="2500" i="1" dirty="0"/>
              <a:t>the universe was formed at God’s command</a:t>
            </a:r>
            <a:r>
              <a:rPr lang="en-US" sz="2500" dirty="0"/>
              <a:t>, so that </a:t>
            </a:r>
            <a:r>
              <a:rPr lang="en-US" sz="2500" i="1" dirty="0"/>
              <a:t>what is seen was not made out of what was visible</a:t>
            </a:r>
            <a:r>
              <a:rPr lang="en-US" sz="2500" dirty="0"/>
              <a:t>.” (Creation out of nothing, commonly called </a:t>
            </a:r>
            <a:r>
              <a:rPr lang="en-US" sz="2500" i="1" dirty="0"/>
              <a:t>creatio ex nihilo</a:t>
            </a:r>
            <a:r>
              <a:rPr lang="en-US" sz="2500" dirty="0"/>
              <a:t>.) (And Heb. 4:4, 10, 13, 9:11, 26)</a:t>
            </a:r>
          </a:p>
        </p:txBody>
      </p:sp>
      <p:sp>
        <p:nvSpPr>
          <p:cNvPr id="3" name="Title 2"/>
          <p:cNvSpPr>
            <a:spLocks noGrp="1"/>
          </p:cNvSpPr>
          <p:nvPr>
            <p:ph type="title"/>
          </p:nvPr>
        </p:nvSpPr>
        <p:spPr/>
        <p:txBody>
          <a:bodyPr/>
          <a:lstStyle/>
          <a:p>
            <a:r>
              <a:rPr lang="en-US" dirty="0"/>
              <a:t>Hebrews</a:t>
            </a:r>
          </a:p>
        </p:txBody>
      </p:sp>
    </p:spTree>
    <p:extLst>
      <p:ext uri="{BB962C8B-B14F-4D97-AF65-F5344CB8AC3E}">
        <p14:creationId xmlns:p14="http://schemas.microsoft.com/office/powerpoint/2010/main" val="7875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l"/>
            <a:r>
              <a:rPr lang="en-US" sz="2400" dirty="0"/>
              <a:t>James 1:18, “He chose to give us birth through the word of truth, that we might be a kind of </a:t>
            </a:r>
            <a:r>
              <a:rPr lang="en-US" sz="2400" dirty="0" err="1"/>
              <a:t>firstfruits</a:t>
            </a:r>
            <a:r>
              <a:rPr lang="en-US" sz="2400" dirty="0"/>
              <a:t> of </a:t>
            </a:r>
            <a:r>
              <a:rPr lang="en-US" sz="2400" i="1" dirty="0"/>
              <a:t>all he created</a:t>
            </a:r>
            <a:r>
              <a:rPr lang="en-US" sz="2400" dirty="0"/>
              <a:t>.”</a:t>
            </a:r>
          </a:p>
          <a:p>
            <a:pPr algn="l"/>
            <a:r>
              <a:rPr lang="en-US" sz="2400" dirty="0"/>
              <a:t>James 3:9, “With the tongue we praise our Lord and Father, and with it we curse men, who have been </a:t>
            </a:r>
            <a:r>
              <a:rPr lang="en-US" sz="2400" i="1" dirty="0"/>
              <a:t>made in God’s likeness</a:t>
            </a:r>
            <a:r>
              <a:rPr lang="en-US" sz="2400" dirty="0"/>
              <a:t>.”</a:t>
            </a:r>
          </a:p>
          <a:p>
            <a:pPr algn="l"/>
            <a:r>
              <a:rPr lang="en-US" sz="2400" dirty="0"/>
              <a:t>1 Peter 4:19, “… should commit themselves to their faithful </a:t>
            </a:r>
            <a:r>
              <a:rPr lang="en-US" sz="2400" i="1" dirty="0"/>
              <a:t>Creator </a:t>
            </a:r>
            <a:r>
              <a:rPr lang="en-US" sz="2400" dirty="0"/>
              <a:t>…”</a:t>
            </a:r>
          </a:p>
          <a:p>
            <a:pPr algn="l"/>
            <a:r>
              <a:rPr lang="en-US" sz="2400" dirty="0"/>
              <a:t>2 Peter 3:4-5, “They will say, ‘Where is this “coming” he promised? Ever since our fathers died, everything goes on as it has </a:t>
            </a:r>
            <a:r>
              <a:rPr lang="en-US" sz="2400" i="1" dirty="0"/>
              <a:t>since the beginning of creation</a:t>
            </a:r>
            <a:r>
              <a:rPr lang="en-US" sz="2400" dirty="0"/>
              <a:t>.’ But they deliberately forget that long ago </a:t>
            </a:r>
            <a:r>
              <a:rPr lang="en-US" sz="2400" i="1" dirty="0"/>
              <a:t>by God’s word the heavens existed and the earth was formed out of water and by water</a:t>
            </a:r>
            <a:r>
              <a:rPr lang="en-US" sz="2400" dirty="0"/>
              <a:t>.”</a:t>
            </a:r>
          </a:p>
        </p:txBody>
      </p:sp>
      <p:sp>
        <p:nvSpPr>
          <p:cNvPr id="3" name="Title 2"/>
          <p:cNvSpPr>
            <a:spLocks noGrp="1"/>
          </p:cNvSpPr>
          <p:nvPr>
            <p:ph type="title"/>
          </p:nvPr>
        </p:nvSpPr>
        <p:spPr/>
        <p:txBody>
          <a:bodyPr/>
          <a:lstStyle/>
          <a:p>
            <a:r>
              <a:rPr lang="en-US" dirty="0"/>
              <a:t>General epistles</a:t>
            </a:r>
          </a:p>
        </p:txBody>
      </p:sp>
    </p:spTree>
    <p:extLst>
      <p:ext uri="{BB962C8B-B14F-4D97-AF65-F5344CB8AC3E}">
        <p14:creationId xmlns:p14="http://schemas.microsoft.com/office/powerpoint/2010/main" val="8530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lvl="0">
              <a:lnSpc>
                <a:spcPct val="110000"/>
              </a:lnSpc>
              <a:spcAft>
                <a:spcPts val="600"/>
              </a:spcAft>
            </a:pPr>
            <a:r>
              <a:rPr lang="en-US" sz="2800" dirty="0"/>
              <a:t>The New Testament book </a:t>
            </a:r>
          </a:p>
          <a:p>
            <a:pPr lvl="0">
              <a:lnSpc>
                <a:spcPct val="110000"/>
              </a:lnSpc>
              <a:spcAft>
                <a:spcPts val="600"/>
              </a:spcAft>
            </a:pPr>
            <a:r>
              <a:rPr lang="en-US" sz="2800" dirty="0"/>
              <a:t>with the most references to creation is </a:t>
            </a:r>
          </a:p>
          <a:p>
            <a:pPr lvl="0">
              <a:lnSpc>
                <a:spcPct val="110000"/>
              </a:lnSpc>
              <a:spcAft>
                <a:spcPts val="1200"/>
              </a:spcAft>
            </a:pPr>
            <a:r>
              <a:rPr lang="en-US" sz="2800" dirty="0"/>
              <a:t>the book of Revelation—a total of twenty-one!</a:t>
            </a:r>
          </a:p>
          <a:p>
            <a:pPr marL="457200" lvl="0" indent="-457200" algn="l">
              <a:buFont typeface="+mj-lt"/>
              <a:buAutoNum type="arabicPeriod"/>
            </a:pPr>
            <a:r>
              <a:rPr lang="en-US" sz="2800" dirty="0"/>
              <a:t>Rev. 1:8, “the </a:t>
            </a:r>
            <a:r>
              <a:rPr lang="en-US" sz="2800" i="1" dirty="0"/>
              <a:t>Almighty</a:t>
            </a:r>
            <a:r>
              <a:rPr lang="en-US" sz="2800" dirty="0"/>
              <a:t>,” the </a:t>
            </a:r>
            <a:r>
              <a:rPr lang="en-US" sz="2800" dirty="0" err="1"/>
              <a:t>Pantokrator</a:t>
            </a:r>
            <a:r>
              <a:rPr lang="en-US" sz="2800" dirty="0"/>
              <a:t> (also 4:8, 11:17, 15:3, 16:7, 14, 19:6, 15, and 21:22)</a:t>
            </a:r>
          </a:p>
          <a:p>
            <a:pPr marL="457200" lvl="0" indent="-457200" algn="l">
              <a:buFont typeface="+mj-lt"/>
              <a:buAutoNum type="arabicPeriod"/>
            </a:pPr>
            <a:r>
              <a:rPr lang="en-US" sz="2800" dirty="0"/>
              <a:t>Rev. 2:7 (Gen. 2:9), “I will give the right to eat from </a:t>
            </a:r>
            <a:r>
              <a:rPr lang="en-US" sz="2800" i="1" dirty="0"/>
              <a:t>the tree of life</a:t>
            </a:r>
            <a:r>
              <a:rPr lang="en-US" sz="2800" dirty="0"/>
              <a:t>, which is in the paradise of God.”</a:t>
            </a:r>
          </a:p>
        </p:txBody>
      </p:sp>
      <p:sp>
        <p:nvSpPr>
          <p:cNvPr id="3" name="Title 2"/>
          <p:cNvSpPr>
            <a:spLocks noGrp="1"/>
          </p:cNvSpPr>
          <p:nvPr>
            <p:ph type="title"/>
          </p:nvPr>
        </p:nvSpPr>
        <p:spPr/>
        <p:txBody>
          <a:bodyPr/>
          <a:lstStyle/>
          <a:p>
            <a:r>
              <a:rPr lang="en-US" dirty="0"/>
              <a:t>revelation</a:t>
            </a:r>
          </a:p>
        </p:txBody>
      </p:sp>
    </p:spTree>
    <p:extLst>
      <p:ext uri="{BB962C8B-B14F-4D97-AF65-F5344CB8AC3E}">
        <p14:creationId xmlns:p14="http://schemas.microsoft.com/office/powerpoint/2010/main" val="124514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D06C1-5ACF-4828-AFFB-A27F50C3AE86}"/>
              </a:ext>
            </a:extLst>
          </p:cNvPr>
          <p:cNvSpPr>
            <a:spLocks noGrp="1"/>
          </p:cNvSpPr>
          <p:nvPr>
            <p:ph sz="quarter" idx="13"/>
          </p:nvPr>
        </p:nvSpPr>
        <p:spPr/>
        <p:txBody>
          <a:bodyPr>
            <a:normAutofit lnSpcReduction="10000"/>
          </a:bodyPr>
          <a:lstStyle/>
          <a:p>
            <a:pPr marL="514350" lvl="0" indent="-514350" algn="l">
              <a:buFont typeface="+mj-lt"/>
              <a:buAutoNum type="arabicPeriod" startAt="3"/>
            </a:pPr>
            <a:r>
              <a:rPr lang="en-US" sz="2800" dirty="0"/>
              <a:t>Rev. 3:14, “These are the words of the Amen, the faithful and true witness, the ruler of </a:t>
            </a:r>
            <a:r>
              <a:rPr lang="en-US" sz="2800" i="1" dirty="0"/>
              <a:t>God’s creation</a:t>
            </a:r>
            <a:r>
              <a:rPr lang="en-US" sz="2800" dirty="0"/>
              <a:t>.”</a:t>
            </a:r>
          </a:p>
          <a:p>
            <a:pPr marL="514350" indent="-514350" algn="l">
              <a:buFont typeface="+mj-lt"/>
              <a:buAutoNum type="arabicPeriod" startAt="3"/>
            </a:pPr>
            <a:r>
              <a:rPr lang="en-US" sz="2800" dirty="0"/>
              <a:t>Rev. 4:11 (Gen. 1 and 2:3), “…for </a:t>
            </a:r>
            <a:r>
              <a:rPr lang="en-US" sz="2800" i="1" dirty="0"/>
              <a:t>you created all things</a:t>
            </a:r>
            <a:r>
              <a:rPr lang="en-US" sz="2800" dirty="0"/>
              <a:t>, and by your will </a:t>
            </a:r>
            <a:r>
              <a:rPr lang="en-US" sz="2800" i="1" dirty="0"/>
              <a:t>they were created </a:t>
            </a:r>
            <a:r>
              <a:rPr lang="en-US" sz="2800" dirty="0"/>
              <a:t>and have their being.” </a:t>
            </a:r>
          </a:p>
          <a:p>
            <a:pPr marL="457200" indent="-457200" algn="l">
              <a:buFont typeface="+mj-lt"/>
              <a:buAutoNum type="arabicPeriod" startAt="5"/>
            </a:pPr>
            <a:r>
              <a:rPr lang="en-US" sz="2800" dirty="0"/>
              <a:t>Rev. 5:13, “Then I heard every </a:t>
            </a:r>
            <a:r>
              <a:rPr lang="en-US" sz="2800" i="1" dirty="0"/>
              <a:t>creature</a:t>
            </a:r>
            <a:r>
              <a:rPr lang="en-US" sz="2800" dirty="0"/>
              <a:t> in heaven and on earth and under the earth and on the sea, and all that is in them, singing.”</a:t>
            </a:r>
          </a:p>
          <a:p>
            <a:pPr marL="457200" indent="-457200" algn="l">
              <a:buFont typeface="+mj-lt"/>
              <a:buAutoNum type="arabicPeriod" startAt="5"/>
            </a:pPr>
            <a:r>
              <a:rPr lang="en-US" sz="2800" dirty="0"/>
              <a:t>Rev. 8:9, “… a third of the living </a:t>
            </a:r>
            <a:r>
              <a:rPr lang="en-US" sz="2800" i="1" dirty="0"/>
              <a:t>creatures</a:t>
            </a:r>
            <a:r>
              <a:rPr lang="en-US" sz="2800" dirty="0"/>
              <a:t> in the sea…”</a:t>
            </a:r>
          </a:p>
        </p:txBody>
      </p:sp>
      <p:sp>
        <p:nvSpPr>
          <p:cNvPr id="3" name="Title 2">
            <a:extLst>
              <a:ext uri="{FF2B5EF4-FFF2-40B4-BE49-F238E27FC236}">
                <a16:creationId xmlns:a16="http://schemas.microsoft.com/office/drawing/2014/main" id="{AF14A413-01BB-4E93-A5B0-ADF593B59FD8}"/>
              </a:ext>
            </a:extLst>
          </p:cNvPr>
          <p:cNvSpPr>
            <a:spLocks noGrp="1"/>
          </p:cNvSpPr>
          <p:nvPr>
            <p:ph type="title"/>
          </p:nvPr>
        </p:nvSpPr>
        <p:spPr/>
        <p:txBody>
          <a:bodyPr/>
          <a:lstStyle/>
          <a:p>
            <a:r>
              <a:rPr lang="en-US" dirty="0"/>
              <a:t>revelation</a:t>
            </a:r>
          </a:p>
        </p:txBody>
      </p:sp>
    </p:spTree>
    <p:extLst>
      <p:ext uri="{BB962C8B-B14F-4D97-AF65-F5344CB8AC3E}">
        <p14:creationId xmlns:p14="http://schemas.microsoft.com/office/powerpoint/2010/main" val="349817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457200" indent="-457200" algn="l">
              <a:buFont typeface="+mj-lt"/>
              <a:buAutoNum type="arabicPeriod" startAt="5"/>
            </a:pPr>
            <a:r>
              <a:rPr lang="en-US" sz="2800" dirty="0"/>
              <a:t>Rev. 10:6 (Gen. 2:1), “…who </a:t>
            </a:r>
            <a:r>
              <a:rPr lang="en-US" sz="2800" i="1" dirty="0"/>
              <a:t>created the heavens and all that is in them, the earth and all that is in it, and the sea and all that is in it</a:t>
            </a:r>
            <a:r>
              <a:rPr lang="en-US" sz="2800" dirty="0"/>
              <a:t>…”</a:t>
            </a:r>
          </a:p>
          <a:p>
            <a:pPr marL="457200" lvl="0" indent="-457200" algn="l">
              <a:buFont typeface="+mj-lt"/>
              <a:buAutoNum type="arabicPeriod" startAt="5"/>
            </a:pPr>
            <a:r>
              <a:rPr lang="en-US" sz="2800" dirty="0"/>
              <a:t>Rev. 13:8, the Lamb “was slain from </a:t>
            </a:r>
            <a:r>
              <a:rPr lang="en-US" sz="2800" i="1" dirty="0"/>
              <a:t>the creation of the world</a:t>
            </a:r>
            <a:r>
              <a:rPr lang="en-US" sz="2800" dirty="0"/>
              <a:t>.”</a:t>
            </a:r>
          </a:p>
          <a:p>
            <a:pPr marL="457200" lvl="0" indent="-457200" algn="l">
              <a:buFont typeface="+mj-lt"/>
              <a:buAutoNum type="arabicPeriod" startAt="5"/>
            </a:pPr>
            <a:r>
              <a:rPr lang="en-US" sz="2800" dirty="0"/>
              <a:t>Rev. 14:7 (Gen. 2:4), “Worship him </a:t>
            </a:r>
            <a:r>
              <a:rPr lang="en-US" sz="2800" i="1" dirty="0"/>
              <a:t>who made the heavens, the earth, the sea and the springs of water</a:t>
            </a:r>
            <a:r>
              <a:rPr lang="en-US" sz="2800" dirty="0"/>
              <a:t>.”</a:t>
            </a:r>
          </a:p>
          <a:p>
            <a:pPr marL="457200" indent="-457200" algn="l">
              <a:buFont typeface="+mj-lt"/>
              <a:buAutoNum type="arabicPeriod" startAt="5"/>
            </a:pPr>
            <a:r>
              <a:rPr lang="en-US" sz="2800" dirty="0"/>
              <a:t>Rev. 17:8, some have not had their names written in the book of life “from </a:t>
            </a:r>
            <a:r>
              <a:rPr lang="en-US" sz="2800" i="1" dirty="0"/>
              <a:t>the creation of the world</a:t>
            </a:r>
            <a:r>
              <a:rPr lang="en-US" sz="2800" dirty="0"/>
              <a:t>.”</a:t>
            </a:r>
          </a:p>
        </p:txBody>
      </p:sp>
      <p:sp>
        <p:nvSpPr>
          <p:cNvPr id="3" name="Title 2"/>
          <p:cNvSpPr>
            <a:spLocks noGrp="1"/>
          </p:cNvSpPr>
          <p:nvPr>
            <p:ph type="title"/>
          </p:nvPr>
        </p:nvSpPr>
        <p:spPr/>
        <p:txBody>
          <a:bodyPr/>
          <a:lstStyle/>
          <a:p>
            <a:r>
              <a:rPr lang="en-US" dirty="0"/>
              <a:t>revelation</a:t>
            </a:r>
          </a:p>
        </p:txBody>
      </p:sp>
    </p:spTree>
    <p:extLst>
      <p:ext uri="{BB962C8B-B14F-4D97-AF65-F5344CB8AC3E}">
        <p14:creationId xmlns:p14="http://schemas.microsoft.com/office/powerpoint/2010/main" val="307691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lgn="l">
              <a:buFont typeface="+mj-lt"/>
              <a:buAutoNum type="arabicPeriod" startAt="11"/>
            </a:pPr>
            <a:r>
              <a:rPr lang="en-US" sz="3200" dirty="0"/>
              <a:t>Rev. 22:2, “… </a:t>
            </a:r>
            <a:r>
              <a:rPr lang="en-US" sz="3200" i="1" dirty="0"/>
              <a:t>the tree of life </a:t>
            </a:r>
            <a:r>
              <a:rPr lang="en-US" sz="3200" dirty="0"/>
              <a:t>…”</a:t>
            </a:r>
          </a:p>
          <a:p>
            <a:pPr marL="457200" indent="-457200" algn="l">
              <a:buFont typeface="+mj-lt"/>
              <a:buAutoNum type="arabicPeriod" startAt="11"/>
            </a:pPr>
            <a:r>
              <a:rPr lang="en-US" sz="3200" dirty="0"/>
              <a:t>Rev. 22:14 (Gen. 2:9), “… the right to </a:t>
            </a:r>
            <a:r>
              <a:rPr lang="en-US" sz="3200" i="1" dirty="0"/>
              <a:t>the tree of life </a:t>
            </a:r>
            <a:r>
              <a:rPr lang="en-US" sz="3200" dirty="0"/>
              <a:t>…”</a:t>
            </a:r>
          </a:p>
          <a:p>
            <a:pPr marL="457200" indent="-457200" algn="l">
              <a:buFont typeface="+mj-lt"/>
              <a:buAutoNum type="arabicPeriod" startAt="11"/>
            </a:pPr>
            <a:r>
              <a:rPr lang="en-US" sz="3200" dirty="0"/>
              <a:t>Rev. 22:19, “… </a:t>
            </a:r>
            <a:r>
              <a:rPr lang="en-US" sz="3200" i="1" dirty="0"/>
              <a:t>the tree of life</a:t>
            </a:r>
            <a:r>
              <a:rPr lang="en-US" sz="3200" dirty="0"/>
              <a:t> …”</a:t>
            </a:r>
          </a:p>
          <a:p>
            <a:pPr algn="l"/>
            <a:r>
              <a:rPr lang="en-US" sz="3200" dirty="0"/>
              <a:t>Add eight references to this number for the word “Almighty.”</a:t>
            </a:r>
          </a:p>
        </p:txBody>
      </p:sp>
      <p:sp>
        <p:nvSpPr>
          <p:cNvPr id="3" name="Title 2"/>
          <p:cNvSpPr>
            <a:spLocks noGrp="1"/>
          </p:cNvSpPr>
          <p:nvPr>
            <p:ph type="title"/>
          </p:nvPr>
        </p:nvSpPr>
        <p:spPr/>
        <p:txBody>
          <a:bodyPr/>
          <a:lstStyle/>
          <a:p>
            <a:r>
              <a:rPr lang="en-US" dirty="0"/>
              <a:t>revelation</a:t>
            </a:r>
          </a:p>
        </p:txBody>
      </p:sp>
    </p:spTree>
    <p:extLst>
      <p:ext uri="{BB962C8B-B14F-4D97-AF65-F5344CB8AC3E}">
        <p14:creationId xmlns:p14="http://schemas.microsoft.com/office/powerpoint/2010/main" val="19992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l"/>
            <a:r>
              <a:rPr lang="en-US" sz="3200" u="sng" dirty="0"/>
              <a:t>John</a:t>
            </a:r>
            <a:r>
              <a:rPr lang="en-US" sz="3200" dirty="0"/>
              <a:t>: 28 references in his five books</a:t>
            </a:r>
          </a:p>
          <a:p>
            <a:pPr algn="l"/>
            <a:r>
              <a:rPr lang="en-US" sz="3200" u="sng" dirty="0"/>
              <a:t>Paul</a:t>
            </a:r>
            <a:r>
              <a:rPr lang="en-US" sz="3200" dirty="0"/>
              <a:t>: 44 references in his thirteen letters</a:t>
            </a:r>
          </a:p>
          <a:p>
            <a:pPr algn="l"/>
            <a:r>
              <a:rPr lang="en-US" sz="3200" u="sng" dirty="0"/>
              <a:t>The four Gospels</a:t>
            </a:r>
            <a:r>
              <a:rPr lang="en-US" sz="3200" dirty="0"/>
              <a:t>: 17 references</a:t>
            </a:r>
          </a:p>
          <a:p>
            <a:pPr algn="l"/>
            <a:r>
              <a:rPr lang="en-US" sz="3200" u="sng" dirty="0"/>
              <a:t>Hebrews</a:t>
            </a:r>
            <a:r>
              <a:rPr lang="en-US" sz="3200" dirty="0"/>
              <a:t>: 11 references</a:t>
            </a:r>
          </a:p>
          <a:p>
            <a:pPr algn="l"/>
            <a:r>
              <a:rPr lang="en-US" sz="3200" u="sng" dirty="0"/>
              <a:t>Revelation</a:t>
            </a:r>
            <a:r>
              <a:rPr lang="en-US" sz="3200" dirty="0"/>
              <a:t>: 21 references</a:t>
            </a:r>
          </a:p>
        </p:txBody>
      </p:sp>
      <p:sp>
        <p:nvSpPr>
          <p:cNvPr id="3" name="Title 2"/>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0753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l"/>
            <a:r>
              <a:rPr lang="en-US" sz="3000" dirty="0"/>
              <a:t>At the start, I stated, “As we look at various New Testament passages, please look for any indication of long ages or evolutionary development in living beings.” Did you see any?</a:t>
            </a:r>
          </a:p>
          <a:p>
            <a:pPr algn="l"/>
            <a:r>
              <a:rPr lang="en-US" sz="3000" dirty="0"/>
              <a:t>And does this presentation convince you that the New Testament is deeply interested in creation?</a:t>
            </a:r>
          </a:p>
          <a:p>
            <a:pPr algn="l"/>
            <a:r>
              <a:rPr lang="en-US" sz="3000" dirty="0"/>
              <a:t>Is it really sufficient to attempt to divide and conquer and say, “Well, the New Testament is concerned about theology rather than history or chronology”?</a:t>
            </a:r>
          </a:p>
        </p:txBody>
      </p:sp>
      <p:sp>
        <p:nvSpPr>
          <p:cNvPr id="3" name="Title 2"/>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70970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sz="quarter" idx="13"/>
          </p:nvPr>
        </p:nvSpPr>
        <p:spPr/>
        <p:txBody>
          <a:bodyPr>
            <a:normAutofit/>
          </a:bodyPr>
          <a:lstStyle/>
          <a:p>
            <a:pPr algn="l"/>
            <a:r>
              <a:rPr lang="en-US" sz="2800" dirty="0"/>
              <a:t>Every New Testament author and many New Testament characters … </a:t>
            </a:r>
          </a:p>
          <a:p>
            <a:pPr algn="l"/>
            <a:r>
              <a:rPr lang="en-US" sz="2800" dirty="0"/>
              <a:t>	Jesus</a:t>
            </a:r>
          </a:p>
          <a:p>
            <a:pPr algn="l"/>
            <a:r>
              <a:rPr lang="en-US" sz="2800" dirty="0"/>
              <a:t>	Paul</a:t>
            </a:r>
          </a:p>
          <a:p>
            <a:pPr algn="l"/>
            <a:r>
              <a:rPr lang="en-US" sz="2800" dirty="0"/>
              <a:t>	Peter</a:t>
            </a:r>
          </a:p>
          <a:p>
            <a:pPr algn="l"/>
            <a:r>
              <a:rPr lang="en-US" sz="2800" dirty="0"/>
              <a:t>	James</a:t>
            </a:r>
          </a:p>
          <a:p>
            <a:pPr algn="l"/>
            <a:r>
              <a:rPr lang="en-US" sz="2800" dirty="0"/>
              <a:t>	John</a:t>
            </a:r>
          </a:p>
        </p:txBody>
      </p:sp>
      <p:sp>
        <p:nvSpPr>
          <p:cNvPr id="3" name="Content Placeholder 2"/>
          <p:cNvSpPr>
            <a:spLocks noGrp="1"/>
          </p:cNvSpPr>
          <p:nvPr>
            <p:ph sz="quarter" idx="14"/>
          </p:nvPr>
        </p:nvSpPr>
        <p:spPr/>
        <p:txBody>
          <a:bodyPr/>
          <a:lstStyle/>
          <a:p>
            <a:endParaRPr lang="en-US" dirty="0"/>
          </a:p>
        </p:txBody>
      </p:sp>
      <p:sp>
        <p:nvSpPr>
          <p:cNvPr id="2" name="Title 1"/>
          <p:cNvSpPr>
            <a:spLocks noGrp="1"/>
          </p:cNvSpPr>
          <p:nvPr>
            <p:ph type="title"/>
          </p:nvPr>
        </p:nvSpPr>
        <p:spPr/>
        <p:txBody>
          <a:bodyPr>
            <a:normAutofit/>
          </a:bodyPr>
          <a:lstStyle/>
          <a:p>
            <a:pPr>
              <a:defRPr/>
            </a:pPr>
            <a:r>
              <a:rPr lang="en-US" sz="2400" dirty="0"/>
              <a:t>The New Testament</a:t>
            </a:r>
          </a:p>
        </p:txBody>
      </p:sp>
      <p:sp>
        <p:nvSpPr>
          <p:cNvPr id="4" name="AutoShape 4" descr="data:image/jpg;base64,/9j/4AAQSkZJRgABAQAAAQABAAD/2wCEAAkGBhQSEBUUEhQWFRQWFxgXFhgXGBcYFxgYFRcbGBoUGBoXHCYeIBkjGRcaHy8iIycpLCwsFyAxNTEqNSYrLCkBCQoKDgwOGg8PGikcHBwpKSkpKSksKSkpKSkpLCkpKSkpKSkpLCkpKTQsKSkpLCkpKSwpKSkpLCwpKSksKSwpKf/AABEIAJAAsAMBIgACEQEDEQH/xAAbAAACAgMBAAAAAAAAAAAAAAADBAIFAAEGB//EADkQAAIBAwIEAwYFAgYDAQAAAAECEQADIRIxBCJBUQUTYQYycYGRoSNCscHwFFIVYnKC0fEHkuEk/8QAGQEAAwEBAQAAAAAAAAAAAAAAAAECAwQF/8QAIhEAAgICAgICAwAAAAAAAAAAAAECERIhAzETQVFxIjJh/9oADAMBAAIRAxEAPwD0/XW9dL66zXXonIMa6zzKWa6BuaxXmkAx5lBvcTG29amtFvSgDLfFHrR9dK3OIC7wKGvHA9R9G/4psB7XWtdJyxyHx6CjKe+aQBtdZroRas1UWAXXWtVD1VmqixhdVZqoWqt6qljCaq1qqGqsDSSBkjJA3HxpWHZstUSawmok0woixqJNbY1GadhRsPW5oIat6qYqJsgO4rFUCoaq2GpWAXXWaqgK3SsZKawGozWTRYUSmsmoTWtVFgE1Vmqha6zVRYBddZqoWqtzSbGE1VvVQ9VbmlYwit9v26Vzfh3jLcN4gbdwyty5p3HuvhWPoNQ+FQ9o+F8lfNtSup/xAGMEvgNHQz+tc2znVqP1Pb4/H9Kx5Nqi4qj0y6sMRjH6d6GWqj8A8eVl8m4w1TyMcKTtoHx6esd6uTVQla2S0YxqOqsY0MmtLFRqIOZ+dbHwoiMw924SBLKWgtg4HKdtKggwR0oz6U1qDGrJEcoDGWImJEs2BnAgisvKWuMClsmYGwk/CsKnGNxI9Qe1FRCpXQTOSEMhttQHZhEEg9TQ7dxjCkMImSACQTy6ZWBAznO+1LysfjMAMfz+dKzSYmDmiXLxhhBljpAC7Zjc4zt9KX4hiTFlpiQze6GIBIjeQC2TEdqPIwwRPVj5x8+1aLZj1A+tJWvDWVIDIyyX5gQdQ96CMAGDB9BWWtbvJZYBIlQWFyTux26R/skU3MSiOMY3qQtMdgT/APOxqFs4yBBY7E4M/SDyjfYzFLWLrszNMqSQojBAkF1jac/HFGbDEcW0x2E9/ln6xUXtkZIIHcgihWgWaMgFgcHcHGfgMf8AVBscRNplJmbrmSTIglQInAxPWjNhiNuCNMgwxAGDkttHxonkN/a2N8bfyarpC8pkiUMQebSTtI+NL2uNQLzl2KM0LqjVzYkzj132ocmLFF6OEf8Asb6GoNbI3BHxrn7vibs2skQMBVMKBsEA6n41LguPCCAQSTJGojf8okER8qLYUrLy5Y1AqQCCDIx0HUGvNGVnWEXU2SADGBkxO2AT8q7K7xqw0jSdDAc043MYGdqpPZyyDfQEY0vI/wBh/wCaznKo2WkA4P2Z4hnsMyRbdy7EMuoKncA4LbAV3LN175+s/vW+PtibYUfkUxPST0+Q+lK374VgHOWOmSN2WDsMHeRnpU8bbimxySD38CYJH3wP+6GhBXUSFBMDV1xNEuwcSMdMyN9Ud8CPhSP9Yg5dI1Ix5SRACgbzOTiD6VopMTihG5dteax5mtwAk6pBKiTODhp3EVZ2/aBQigJrK6tKkCF5pUTMnqO9IJwQG4BP1plWiPTapxFkzP8AHLmkKtswC2qdRkGTpjEZJkjMDej2fFbowLYVYURkQF6LGR9egoDXYGcD12+9IXPHkBhZfuRsI+O9GKDNllc4m6wKzAjTO5IDEgSSehjrINauNc1agVX/AEgADsIiMdKC3jVjQmWDc2qQY35SIxtP0rTeL2hEv16AmPXHSkqoG2SPCtqJ1wSIYgRI7EAgfahW/D9Ox6RgR8t9qb4C755K2zJyQCCsxExPUAjHrUTcq1QmB/pMAajgQPT71peEgABjA2yeme9F1VotTEBHAw0hiDtu23belb3BMNlBnsx/f/mntVZrpiEOHusr6iXVxJB3bsPT50SyjOxJO/vNg6p3z1JjPzpvXUg1ACtzwskyHBHQMu077H9qKOHuhSB5ZBEEEbjsZFHD1MPRYFTxPD3imnQoUKRywBnJMRvQvZJZ4lfRGn6AVccRchGPZWP2NU/sm5/qEwCHVlnYiRPf/LFY8u4suHZZ+1N8pxCGSALduOxMse/QRVcvieq2VVvefX7rFpEYGmRGPjvV74142bd8x5bIFQHUoYg6Rlfr6iud4jjtZKgMNR1MFWNTD3TB5QAD0FXx/qgl2wzeKEgsrc4mRogCS07mfzdYqN8gnVmW7qokfHapcITpJYE5VAswCxyTEgSF2nqaFevgllQsOoDde+2MH7Gq+hMA/j7DCgSAIyYyd4JP8NRPtA+oYGnY9RPUmqjiHA3/AOPT7U/4Xwtu7buEuwZY0wAVI1QdXXEjalpKyU22av8AGtcPOSR0HST+9Zw98I2xg7H+emKd8b9mrvDMA0OGmCsyIgc4/KebBrfAezfEXAYTQF3L8oHTIgmflUZKikpJiXEccX/LGnPrnH8is4Jdd62MlS66goJOmeaAJMxP0q78Q8B8iwWc2rxY6DCkm0YP4isrSQJiDA2+FN+E8batZ4Sx5l4KAztq+bKN9MnbFLJJaHi29nSpwLF3vImWtqiajEkYkyNUZB3BMVzni3hp4Q2xqLpcBxHuMM4AHuGdvSmUXirja7zm2qmBpOkACZaJOZOmY6jtVZxyIbhKEkQAJJY/Vpj5QI2AqIW2aT6Cm5UddBNyteZW5gGL1rXQdda8yqEMB6zzKXD1sXKAGluURXpMPWXeJCrJMUmNBvEbsWbh/wAjfekfZzhx5a3IOoX2WQY5RYYlY2gkiqfi/HnZ3tnFvlWe5YbkbwSDB2xV14VxVlOHVPMGsPccqAxMMukE6Rv6VhyPRqkG8U8s8Q+tXPuwIJUjQuY75+vWleLW1MWy0ddUjGwAljgVY3mRyXsGWGlSCIMqgBKyuRy+tVCkPdIScZIc5B/npVcb0ElsAOO0SjIjozBiGPbEqemKInGLpIOmR0VjGPi37ULjACNJxGUzPvb7dCRj1qsOZGJxuJ+lbaZn0eh8P4VbHCuVRWe35asVEC5bOhyXU4JhjJ3xVb4meF89CFDam/GWywDARCgKp0nYEn0HfFHe4t7igaiQMw20xExtt3qNstiTGdhhfoMVzYu7ZtmkqRbeNeMtcuXSsIjgCDJfSF0yANie1Icd41duyLl1iD7wAABkCML0+JqF15/nrNA0VceNGbk2RtWx9aseF4l10wzQohRJAAmYx0nelEEUUNWlIgs+K47UeWQIyJME9THzpbXS4ese6AJOB60kkuhtth9dZrpbw/i0uXYFy3oUSeaAX8xVFkkxBIYkwZEfKgcUbknSyC3rDqSjl0Bg+USYkSMHSQc52pOaTo0XG2rH9dZ5lUV3h+IIDamYKRLLbbSxgSpI6Fs4M9K2g42F02kCwoXWSDcKjJG7FW0sTEZMTiqyrsnC+i88yh8TxgtoXaYAkwJPyHU1WXuMvIwLKCoXnhLg0sVjE45SZEkTVbxHFtbfy75Jl1XTdQqigOCpIVgwOkiYOIETRkmGB0fEeJpbUM506ogH3jOwjvSvG+KWnsyYDEK6EhpUxJWZCzCmd4DZnEV3C+AvIa9pLNC6/eH+pQMYmazxzwe/dtjlAjIEEGYg1Ld+yksdnPcR4hkiNcvGcEDsukg6eo+O1WP+NovKwOATm7cMHSI0gaYAnv8AOqleBvIy67RZVYTuMDpqUgxvHbtVqLK9LIXlES10mYAOkh16TjHQ1lNo0iW3s/4pN1vLtAHSkXNFzSN+bnZhqEyJG4605wnE2FOrirt1Z906BLAGAZmApjE5wZApbwriXQXCttUkLDKCZIkFhLHS0QJgHmOadtezy3rekqWZ9xJOSdzipi+ypCXjLqHJVSDOCRDkf3PGJPp2oDW5UZgx06fbsKd9qvZ0cL5NovDraBOvKnVcIAnoR2GIONqV8P8AAuIuLqtrgYEsBPcLmCPtWseR3sxnH4D8NdzFH11Wi5mmUuyK2aMhnVUbl4AEkgAbntQC9cp4lxVy61wFyFVhoXIkZU/sZ9CKznNRGkdJxXjltVOlwWIhQO5wCewBIp0XDeVijC00oBALKihQZ0uQWYurg5ggjbauQ4bgFe2FLNqX3iwwVgQQdXvTPT503xPD3GQTcgIIXBBIgkGY3HT41yPnvRvD8ey64zxBxDayyLqRwLKrqFwSQDJHKRykZ6z0C/iftD5ihfK4dEwwiyGJIMwrOWcbCcjeDVb/AI15arpL6tGhxMASMtJjrt2pC/4sz2ouNB5QDEgQT1nBAkyDkxV+RobpgRxPmOqryxIAxzSJyBjMbZ6V03hdm5w1pLszzE6BOV0idgNiwH+2udW+tpQ9tQI1a8ydW2okmD6Ed6ds8ddvWQNR1AMygtgNuBpEfCD0E1lPm1fSHFpdl43tssD3lDAe8xbrmYjJG2KU8Z9ryU4fyVCm0zOzBdOpyDB/0jO+Z9DXIcV4ffcFl51BBOggkCNo3xBnFS/qC1sfFifUMCTPwFaxUXu7E5j3jftGL6qSGN8OzXnLAI8jBCD809YGDVKvGu99Xcy2tGYkyeU9JNKcxaFG3X7ZrfDr+MobBlZH7VorM0d54d7etLKboydPOPLbSQVZNUFYPf0xVuntGUPKzC2wEK5LCMSdQkHImeleZXB+ISADJn0x3+eaKtprQD23ZVOTBwPQr1xI+9Q6ui1P0ehcR7XaWhlTTE6s4OOQhSc9ZonD+NW+JGhblmT+U+Yp9IMbzXmNvjnZm8yW26DAJzsBJ9asHtGAykEMfgZ/tg/rQ8Yg5HsHg/s1bVUdw3mCdYFwlCZIwG25YFO8NxD8GzXVsq0pE82pF1SAwnJEwIM5615t4N7X3+GtqS/mW8SjYIzlVYzj0/7rp/Hv/Itk8MfJRmY6QQYATSQQDEyJAyMTWbeXRUWq2dR4j7PnjLR4m+V0EBiG/LaiWXb8oJ9Tkdq4LjvF2v37j2dKqNQtmNOpAeye7MdNx86vPCP/ACMeLsjhjosxbiIL+Yukq4yRpiZ3Bg+lVHHeGWLds+WdLd9KhYA2AaSTH+YVElKapDW1Yl5lGs3aGvCyQAwJM45uhiTy4AyZ7CaaPhpUTqX4Zr020ciTOX9p/ET5ugllVVkRjmYYJ7gERHxoXgvHXLsBn3kJI1QQ0wPTJxUPaa3ruTPu8gBxygFi3zkfeq7hrptwFaDv2yD3HXO9cPLC/s0WjoRd5yNvpOwiOw6VA3xq3xJGDiV3Bgxj9qoTxhKzOZx0I3GJOasL9wra1EEg8+REtvP3I+lYtY0irC8XxAzt3nPXfHWuf8S4kE8u0/rvTvFcUpMTK5+pG+egNVF73pyII/ma3ihN7HV4r8JuxPTuSDt3wPgCKb4C+VIg7EdMb+9E+98843qvt8XoElQQV0gdpO+PTv3oyHnD21Pl6uUTL8xiCJkkk0nHTEXXhv4bAloYneYxvhusyMb526Uv43YZbpIlQ4kYEN0LL0APYU6/GC5YLkcwMjqCXbTAn1+f0pDjuI8zTaUy1uSSTEBcQJ32n1FcvG2pWMXuwLZhOcmHMkEn5YzvVVdBDBhjaPkIqyvhyojA3JPwj+fWqviLxMT0rtgwsMbk/vRhe5esGTSrMACOsYxWiskCfQx606AmhEnTv9Rj9qPb4wghYzPw+Z+VBFvJyYA6dSOm/rT6WCVLj8pGPie/wO1TKvYFwrSgOkYxHfBA3wTFVNp2UgDUsYEyG9W70f8ArNaaYlkO42Ed432+1D4jxdmILqpZcTEz8D+nwrDjyj6BOiw4T2huIVY6HCyQCsNkQeZSDVrwvtCty5N17OhdRwtx31AHSFBgFg3cxjNcwvEqysTgnIB7539AcY61D+iVfL0MQSA3MCUJO8gbR+9auWq6Kyo9X4TizaBQO+go5eOViEWeW5By2ScwQIxmkPaTi7Qt2roDCbYbpgl2XpjdZ+Zo/tZ4t+JaW1cAQ29LkQRJdx9rdz03rnPaHhxr0WyNFtTqAMjkMkgSd2bbpmulfJL1o57xO8H5ycrP3+9UsGBJG2Jxj6em/rVwoyQcziqd8SO079PSfWpktiD3uLm2V0gxAUxtEnUOuc/rROE47QMk7RGrVJG409iDSdm9G5IH60S2mJEg9IOw6AzisnFAWPh9pX5GG/umYO8Y77fc0G9Fu4wKggY36QMg7eoo3C39JBUCBAxBjpnYye4xSN/jhecD3FiPUjG/rioSd/wdEbqi4dKjTk9SSewgY+frTdlyiW2MrAaMwBB3iDnAxUfLUDWn5Z3nMHbHQ1LglZtIA1EnAIJgntOZ2pyegRYX+L1W3gEBhqxEgBtRMjbI6gb1U2L+knUCWcYJnrgnHoatb/hz6xpksRjvLGCrGJHak+I8OulwGXRp3MHEYM4qYJJDqid3io5YyMGDIiI/X9aTfT5jDlJMZ3zGRP8ANqf47wO7ZaCyyADKsDggH/2zsc1Sh9J5pO5J9atR+BM1xtnSZAiCQYoLtOx+NN8TbYCdPLtmaWZI3FaIB/hbRe2NGCCSe0CMCsuWWKxMrOYxn1nYUz4Ausm2HAABb49x+tdBw/ha3AUD6QzKCBiRGROZORTaQzmOAuhGwN95jp6jr2+NNtd5XgAnTAInmM5MbbHH+n41fcH7JXmZlC8olfxSodlDASFB6SIJwcDrVnwHsBlXZ1EHOliCADjTqB6CM9653JXZWLOM4SyFkMpYsGAGQVCkaiJgHtnaoWLk9NMcyxuPT1H/ANq88Wt//ofTcIVtQaTzAliCDGxOTA/urlb9jVcJQkCTkmOWcZHpTSy7JkvR/9k="/>
          <p:cNvSpPr>
            <a:spLocks noChangeAspect="1" noChangeArrowheads="1"/>
          </p:cNvSpPr>
          <p:nvPr/>
        </p:nvSpPr>
        <p:spPr bwMode="auto">
          <a:xfrm>
            <a:off x="117475" y="-561975"/>
            <a:ext cx="1409700"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g;base64,/9j/4AAQSkZJRgABAQAAAQABAAD/2wCEAAkGBhQSEBUUEhQWFRQWFxgXFhgXGBcYFxgYFRcbGBoUGBoXHCYeIBkjGRcaHy8iIycpLCwsFyAxNTEqNSYrLCkBCQoKDgwOGg8PGikcHBwpKSkpKSksKSkpKSkpLCkpKSkpKSkpLCkpKTQsKSkpLCkpKSwpKSkpLCwpKSksKSwpKf/AABEIAJAAsAMBIgACEQEDEQH/xAAbAAACAgMBAAAAAAAAAAAAAAADBAIFAAEGB//EADkQAAIBAwIEAwYFAgYDAQAAAAECEQADIRIxBCJBUQUTYQYycYGRoSNCscHwFFIVYnKC0fEHkuEk/8QAGQEAAwEBAQAAAAAAAAAAAAAAAAECAwQF/8QAIhEAAgICAgICAwAAAAAAAAAAAAECERIhAzETQVFxIjJh/9oADAMBAAIRAxEAPwD0/XW9dL66zXXonIMa6zzKWa6BuaxXmkAx5lBvcTG29amtFvSgDLfFHrR9dK3OIC7wKGvHA9R9G/4psB7XWtdJyxyHx6CjKe+aQBtdZroRas1UWAXXWtVD1VmqixhdVZqoWqt6qljCaq1qqGqsDSSBkjJA3HxpWHZstUSawmok0woixqJNbY1GadhRsPW5oIat6qYqJsgO4rFUCoaq2GpWAXXWaqgK3SsZKawGozWTRYUSmsmoTWtVFgE1Vmqha6zVRYBddZqoWqtzSbGE1VvVQ9VbmlYwit9v26Vzfh3jLcN4gbdwyty5p3HuvhWPoNQ+FQ9o+F8lfNtSup/xAGMEvgNHQz+tc2znVqP1Pb4/H9Kx5Nqi4qj0y6sMRjH6d6GWqj8A8eVl8m4w1TyMcKTtoHx6esd6uTVQla2S0YxqOqsY0MmtLFRqIOZ+dbHwoiMw924SBLKWgtg4HKdtKggwR0oz6U1qDGrJEcoDGWImJEs2BnAgisvKWuMClsmYGwk/CsKnGNxI9Qe1FRCpXQTOSEMhttQHZhEEg9TQ7dxjCkMImSACQTy6ZWBAznO+1LysfjMAMfz+dKzSYmDmiXLxhhBljpAC7Zjc4zt9KX4hiTFlpiQze6GIBIjeQC2TEdqPIwwRPVj5x8+1aLZj1A+tJWvDWVIDIyyX5gQdQ96CMAGDB9BWWtbvJZYBIlQWFyTux26R/skU3MSiOMY3qQtMdgT/APOxqFs4yBBY7E4M/SDyjfYzFLWLrszNMqSQojBAkF1jac/HFGbDEcW0x2E9/ln6xUXtkZIIHcgihWgWaMgFgcHcHGfgMf8AVBscRNplJmbrmSTIglQInAxPWjNhiNuCNMgwxAGDkttHxonkN/a2N8bfyarpC8pkiUMQebSTtI+NL2uNQLzl2KM0LqjVzYkzj132ocmLFF6OEf8Asb6GoNbI3BHxrn7vibs2skQMBVMKBsEA6n41LguPCCAQSTJGojf8okER8qLYUrLy5Y1AqQCCDIx0HUGvNGVnWEXU2SADGBkxO2AT8q7K7xqw0jSdDAc043MYGdqpPZyyDfQEY0vI/wBh/wCaznKo2WkA4P2Z4hnsMyRbdy7EMuoKncA4LbAV3LN175+s/vW+PtibYUfkUxPST0+Q+lK374VgHOWOmSN2WDsMHeRnpU8bbimxySD38CYJH3wP+6GhBXUSFBMDV1xNEuwcSMdMyN9Ud8CPhSP9Yg5dI1Ix5SRACgbzOTiD6VopMTihG5dteax5mtwAk6pBKiTODhp3EVZ2/aBQigJrK6tKkCF5pUTMnqO9IJwQG4BP1plWiPTapxFkzP8AHLmkKtswC2qdRkGTpjEZJkjMDej2fFbowLYVYURkQF6LGR9egoDXYGcD12+9IXPHkBhZfuRsI+O9GKDNllc4m6wKzAjTO5IDEgSSehjrINauNc1agVX/AEgADsIiMdKC3jVjQmWDc2qQY35SIxtP0rTeL2hEv16AmPXHSkqoG2SPCtqJ1wSIYgRI7EAgfahW/D9Ox6RgR8t9qb4C755K2zJyQCCsxExPUAjHrUTcq1QmB/pMAajgQPT71peEgABjA2yeme9F1VotTEBHAw0hiDtu23belb3BMNlBnsx/f/mntVZrpiEOHusr6iXVxJB3bsPT50SyjOxJO/vNg6p3z1JjPzpvXUg1ACtzwskyHBHQMu077H9qKOHuhSB5ZBEEEbjsZFHD1MPRYFTxPD3imnQoUKRywBnJMRvQvZJZ4lfRGn6AVccRchGPZWP2NU/sm5/qEwCHVlnYiRPf/LFY8u4suHZZ+1N8pxCGSALduOxMse/QRVcvieq2VVvefX7rFpEYGmRGPjvV74142bd8x5bIFQHUoYg6Rlfr6iud4jjtZKgMNR1MFWNTD3TB5QAD0FXx/qgl2wzeKEgsrc4mRogCS07mfzdYqN8gnVmW7qokfHapcITpJYE5VAswCxyTEgSF2nqaFevgllQsOoDde+2MH7Gq+hMA/j7DCgSAIyYyd4JP8NRPtA+oYGnY9RPUmqjiHA3/AOPT7U/4Xwtu7buEuwZY0wAVI1QdXXEjalpKyU22av8AGtcPOSR0HST+9Zw98I2xg7H+emKd8b9mrvDMA0OGmCsyIgc4/KebBrfAezfEXAYTQF3L8oHTIgmflUZKikpJiXEccX/LGnPrnH8is4Jdd62MlS66goJOmeaAJMxP0q78Q8B8iwWc2rxY6DCkm0YP4isrSQJiDA2+FN+E8batZ4Sx5l4KAztq+bKN9MnbFLJJaHi29nSpwLF3vImWtqiajEkYkyNUZB3BMVzni3hp4Q2xqLpcBxHuMM4AHuGdvSmUXirja7zm2qmBpOkACZaJOZOmY6jtVZxyIbhKEkQAJJY/Vpj5QI2AqIW2aT6Cm5UddBNyteZW5gGL1rXQdda8yqEMB6zzKXD1sXKAGluURXpMPWXeJCrJMUmNBvEbsWbh/wAjfekfZzhx5a3IOoX2WQY5RYYlY2gkiqfi/HnZ3tnFvlWe5YbkbwSDB2xV14VxVlOHVPMGsPccqAxMMukE6Rv6VhyPRqkG8U8s8Q+tXPuwIJUjQuY75+vWleLW1MWy0ddUjGwAljgVY3mRyXsGWGlSCIMqgBKyuRy+tVCkPdIScZIc5B/npVcb0ElsAOO0SjIjozBiGPbEqemKInGLpIOmR0VjGPi37ULjACNJxGUzPvb7dCRj1qsOZGJxuJ+lbaZn0eh8P4VbHCuVRWe35asVEC5bOhyXU4JhjJ3xVb4meF89CFDam/GWywDARCgKp0nYEn0HfFHe4t7igaiQMw20xExtt3qNstiTGdhhfoMVzYu7ZtmkqRbeNeMtcuXSsIjgCDJfSF0yANie1Icd41duyLl1iD7wAABkCML0+JqF15/nrNA0VceNGbk2RtWx9aseF4l10wzQohRJAAmYx0nelEEUUNWlIgs+K47UeWQIyJME9THzpbXS4ese6AJOB60kkuhtth9dZrpbw/i0uXYFy3oUSeaAX8xVFkkxBIYkwZEfKgcUbknSyC3rDqSjl0Bg+USYkSMHSQc52pOaTo0XG2rH9dZ5lUV3h+IIDamYKRLLbbSxgSpI6Fs4M9K2g42F02kCwoXWSDcKjJG7FW0sTEZMTiqyrsnC+i88yh8TxgtoXaYAkwJPyHU1WXuMvIwLKCoXnhLg0sVjE45SZEkTVbxHFtbfy75Jl1XTdQqigOCpIVgwOkiYOIETRkmGB0fEeJpbUM506ogH3jOwjvSvG+KWnsyYDEK6EhpUxJWZCzCmd4DZnEV3C+AvIa9pLNC6/eH+pQMYmazxzwe/dtjlAjIEEGYg1Ld+yksdnPcR4hkiNcvGcEDsukg6eo+O1WP+NovKwOATm7cMHSI0gaYAnv8AOqleBvIy67RZVYTuMDpqUgxvHbtVqLK9LIXlES10mYAOkh16TjHQ1lNo0iW3s/4pN1vLtAHSkXNFzSN+bnZhqEyJG4605wnE2FOrirt1Z906BLAGAZmApjE5wZApbwriXQXCttUkLDKCZIkFhLHS0QJgHmOadtezy3rekqWZ9xJOSdzipi+ypCXjLqHJVSDOCRDkf3PGJPp2oDW5UZgx06fbsKd9qvZ0cL5NovDraBOvKnVcIAnoR2GIONqV8P8AAuIuLqtrgYEsBPcLmCPtWseR3sxnH4D8NdzFH11Wi5mmUuyK2aMhnVUbl4AEkgAbntQC9cp4lxVy61wFyFVhoXIkZU/sZ9CKznNRGkdJxXjltVOlwWIhQO5wCewBIp0XDeVijC00oBALKihQZ0uQWYurg5ggjbauQ4bgFe2FLNqX3iwwVgQQdXvTPT503xPD3GQTcgIIXBBIgkGY3HT41yPnvRvD8ey64zxBxDayyLqRwLKrqFwSQDJHKRykZ6z0C/iftD5ihfK4dEwwiyGJIMwrOWcbCcjeDVb/AI15arpL6tGhxMASMtJjrt2pC/4sz2ouNB5QDEgQT1nBAkyDkxV+RobpgRxPmOqryxIAxzSJyBjMbZ6V03hdm5w1pLszzE6BOV0idgNiwH+2udW+tpQ9tQI1a8ydW2okmD6Ed6ds8ddvWQNR1AMygtgNuBpEfCD0E1lPm1fSHFpdl43tssD3lDAe8xbrmYjJG2KU8Z9ryU4fyVCm0zOzBdOpyDB/0jO+Z9DXIcV4ffcFl51BBOggkCNo3xBnFS/qC1sfFifUMCTPwFaxUXu7E5j3jftGL6qSGN8OzXnLAI8jBCD809YGDVKvGu99Xcy2tGYkyeU9JNKcxaFG3X7ZrfDr+MobBlZH7VorM0d54d7etLKboydPOPLbSQVZNUFYPf0xVuntGUPKzC2wEK5LCMSdQkHImeleZXB+ISADJn0x3+eaKtprQD23ZVOTBwPQr1xI+9Q6ui1P0ehcR7XaWhlTTE6s4OOQhSc9ZonD+NW+JGhblmT+U+Yp9IMbzXmNvjnZm8yW26DAJzsBJ9asHtGAykEMfgZ/tg/rQ8Yg5HsHg/s1bVUdw3mCdYFwlCZIwG25YFO8NxD8GzXVsq0pE82pF1SAwnJEwIM5615t4N7X3+GtqS/mW8SjYIzlVYzj0/7rp/Hv/Itk8MfJRmY6QQYATSQQDEyJAyMTWbeXRUWq2dR4j7PnjLR4m+V0EBiG/LaiWXb8oJ9Tkdq4LjvF2v37j2dKqNQtmNOpAeye7MdNx86vPCP/ACMeLsjhjosxbiIL+Yukq4yRpiZ3Bg+lVHHeGWLds+WdLd9KhYA2AaSTH+YVElKapDW1Yl5lGs3aGvCyQAwJM45uhiTy4AyZ7CaaPhpUTqX4Zr020ciTOX9p/ET5ugllVVkRjmYYJ7gERHxoXgvHXLsBn3kJI1QQ0wPTJxUPaa3ruTPu8gBxygFi3zkfeq7hrptwFaDv2yD3HXO9cPLC/s0WjoRd5yNvpOwiOw6VA3xq3xJGDiV3Bgxj9qoTxhKzOZx0I3GJOasL9wra1EEg8+REtvP3I+lYtY0irC8XxAzt3nPXfHWuf8S4kE8u0/rvTvFcUpMTK5+pG+egNVF73pyII/ma3ihN7HV4r8JuxPTuSDt3wPgCKb4C+VIg7EdMb+9E+98843qvt8XoElQQV0gdpO+PTv3oyHnD21Pl6uUTL8xiCJkkk0nHTEXXhv4bAloYneYxvhusyMb526Uv43YZbpIlQ4kYEN0LL0APYU6/GC5YLkcwMjqCXbTAn1+f0pDjuI8zTaUy1uSSTEBcQJ32n1FcvG2pWMXuwLZhOcmHMkEn5YzvVVdBDBhjaPkIqyvhyojA3JPwj+fWqviLxMT0rtgwsMbk/vRhe5esGTSrMACOsYxWiskCfQx606AmhEnTv9Rj9qPb4wghYzPw+Z+VBFvJyYA6dSOm/rT6WCVLj8pGPie/wO1TKvYFwrSgOkYxHfBA3wTFVNp2UgDUsYEyG9W70f8ArNaaYlkO42Ed432+1D4jxdmILqpZcTEz8D+nwrDjyj6BOiw4T2huIVY6HCyQCsNkQeZSDVrwvtCty5N17OhdRwtx31AHSFBgFg3cxjNcwvEqysTgnIB7539AcY61D+iVfL0MQSA3MCUJO8gbR+9auWq6Kyo9X4TizaBQO+go5eOViEWeW5By2ScwQIxmkPaTi7Qt2roDCbYbpgl2XpjdZ+Zo/tZ4t+JaW1cAQ29LkQRJdx9rdz03rnPaHhxr0WyNFtTqAMjkMkgSd2bbpmulfJL1o57xO8H5ycrP3+9UsGBJG2Jxj6em/rVwoyQcziqd8SO079PSfWpktiD3uLm2V0gxAUxtEnUOuc/rROE47QMk7RGrVJG409iDSdm9G5IH60S2mJEg9IOw6AzisnFAWPh9pX5GG/umYO8Y77fc0G9Fu4wKggY36QMg7eoo3C39JBUCBAxBjpnYye4xSN/jhecD3FiPUjG/rioSd/wdEbqi4dKjTk9SSewgY+frTdlyiW2MrAaMwBB3iDnAxUfLUDWn5Z3nMHbHQ1LglZtIA1EnAIJgntOZ2pyegRYX+L1W3gEBhqxEgBtRMjbI6gb1U2L+knUCWcYJnrgnHoatb/hz6xpksRjvLGCrGJHak+I8OulwGXRp3MHEYM4qYJJDqid3io5YyMGDIiI/X9aTfT5jDlJMZ3zGRP8ANqf47wO7ZaCyyADKsDggH/2zsc1Sh9J5pO5J9atR+BM1xtnSZAiCQYoLtOx+NN8TbYCdPLtmaWZI3FaIB/hbRe2NGCCSe0CMCsuWWKxMrOYxn1nYUz4Ausm2HAABb49x+tdBw/ha3AUD6QzKCBiRGROZORTaQzmOAuhGwN95jp6jr2+NNtd5XgAnTAInmM5MbbHH+n41fcH7JXmZlC8olfxSodlDASFB6SIJwcDrVnwHsBlXZ1EHOliCADjTqB6CM9653JXZWLOM4SyFkMpYsGAGQVCkaiJgHtnaoWLk9NMcyxuPT1H/ANq88Wt//ofTcIVtQaTzAliCDGxOTA/urlb9jVcJQkCTkmOWcZHpTSy7JkvR/9k="/>
          <p:cNvSpPr>
            <a:spLocks noChangeAspect="1" noChangeArrowheads="1"/>
          </p:cNvSpPr>
          <p:nvPr/>
        </p:nvSpPr>
        <p:spPr bwMode="auto">
          <a:xfrm>
            <a:off x="117475" y="-668338"/>
            <a:ext cx="1676400" cy="137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g;base64,/9j/4AAQSkZJRgABAQAAAQABAAD/2wCEAAkGBhQSEBUUEhQWFRQWFxgXFhgXGBcYFxgYFRcbGBoUGBoXHCYeIBkjGRcaHy8iIycpLCwsFyAxNTEqNSYrLCkBCQoKDgwOGg8PGikcHBwpKSkpKSksKSkpKSkpLCkpKSkpKSkpLCkpKTQsKSkpLCkpKSwpKSkpLCwpKSksKSwpKf/AABEIAJAAsAMBIgACEQEDEQH/xAAbAAACAgMBAAAAAAAAAAAAAAADBAIFAAEGB//EADkQAAIBAwIEAwYFAgYDAQAAAAECEQADIRIxBCJBUQUTYQYycYGRoSNCscHwFFIVYnKC0fEHkuEk/8QAGQEAAwEBAQAAAAAAAAAAAAAAAAECAwQF/8QAIhEAAgICAgICAwAAAAAAAAAAAAECERIhAzETQVFxIjJh/9oADAMBAAIRAxEAPwD0/XW9dL66zXXonIMa6zzKWa6BuaxXmkAx5lBvcTG29amtFvSgDLfFHrR9dK3OIC7wKGvHA9R9G/4psB7XWtdJyxyHx6CjKe+aQBtdZroRas1UWAXXWtVD1VmqixhdVZqoWqt6qljCaq1qqGqsDSSBkjJA3HxpWHZstUSawmok0woixqJNbY1GadhRsPW5oIat6qYqJsgO4rFUCoaq2GpWAXXWaqgK3SsZKawGozWTRYUSmsmoTWtVFgE1Vmqha6zVRYBddZqoWqtzSbGE1VvVQ9VbmlYwit9v26Vzfh3jLcN4gbdwyty5p3HuvhWPoNQ+FQ9o+F8lfNtSup/xAGMEvgNHQz+tc2znVqP1Pb4/H9Kx5Nqi4qj0y6sMRjH6d6GWqj8A8eVl8m4w1TyMcKTtoHx6esd6uTVQla2S0YxqOqsY0MmtLFRqIOZ+dbHwoiMw924SBLKWgtg4HKdtKggwR0oz6U1qDGrJEcoDGWImJEs2BnAgisvKWuMClsmYGwk/CsKnGNxI9Qe1FRCpXQTOSEMhttQHZhEEg9TQ7dxjCkMImSACQTy6ZWBAznO+1LysfjMAMfz+dKzSYmDmiXLxhhBljpAC7Zjc4zt9KX4hiTFlpiQze6GIBIjeQC2TEdqPIwwRPVj5x8+1aLZj1A+tJWvDWVIDIyyX5gQdQ96CMAGDB9BWWtbvJZYBIlQWFyTux26R/skU3MSiOMY3qQtMdgT/APOxqFs4yBBY7E4M/SDyjfYzFLWLrszNMqSQojBAkF1jac/HFGbDEcW0x2E9/ln6xUXtkZIIHcgihWgWaMgFgcHcHGfgMf8AVBscRNplJmbrmSTIglQInAxPWjNhiNuCNMgwxAGDkttHxonkN/a2N8bfyarpC8pkiUMQebSTtI+NL2uNQLzl2KM0LqjVzYkzj132ocmLFF6OEf8Asb6GoNbI3BHxrn7vibs2skQMBVMKBsEA6n41LguPCCAQSTJGojf8okER8qLYUrLy5Y1AqQCCDIx0HUGvNGVnWEXU2SADGBkxO2AT8q7K7xqw0jSdDAc043MYGdqpPZyyDfQEY0vI/wBh/wCaznKo2WkA4P2Z4hnsMyRbdy7EMuoKncA4LbAV3LN175+s/vW+PtibYUfkUxPST0+Q+lK374VgHOWOmSN2WDsMHeRnpU8bbimxySD38CYJH3wP+6GhBXUSFBMDV1xNEuwcSMdMyN9Ud8CPhSP9Yg5dI1Ix5SRACgbzOTiD6VopMTihG5dteax5mtwAk6pBKiTODhp3EVZ2/aBQigJrK6tKkCF5pUTMnqO9IJwQG4BP1plWiPTapxFkzP8AHLmkKtswC2qdRkGTpjEZJkjMDej2fFbowLYVYURkQF6LGR9egoDXYGcD12+9IXPHkBhZfuRsI+O9GKDNllc4m6wKzAjTO5IDEgSSehjrINauNc1agVX/AEgADsIiMdKC3jVjQmWDc2qQY35SIxtP0rTeL2hEv16AmPXHSkqoG2SPCtqJ1wSIYgRI7EAgfahW/D9Ox6RgR8t9qb4C755K2zJyQCCsxExPUAjHrUTcq1QmB/pMAajgQPT71peEgABjA2yeme9F1VotTEBHAw0hiDtu23belb3BMNlBnsx/f/mntVZrpiEOHusr6iXVxJB3bsPT50SyjOxJO/vNg6p3z1JjPzpvXUg1ACtzwskyHBHQMu077H9qKOHuhSB5ZBEEEbjsZFHD1MPRYFTxPD3imnQoUKRywBnJMRvQvZJZ4lfRGn6AVccRchGPZWP2NU/sm5/qEwCHVlnYiRPf/LFY8u4suHZZ+1N8pxCGSALduOxMse/QRVcvieq2VVvefX7rFpEYGmRGPjvV74142bd8x5bIFQHUoYg6Rlfr6iud4jjtZKgMNR1MFWNTD3TB5QAD0FXx/qgl2wzeKEgsrc4mRogCS07mfzdYqN8gnVmW7qokfHapcITpJYE5VAswCxyTEgSF2nqaFevgllQsOoDde+2MH7Gq+hMA/j7DCgSAIyYyd4JP8NRPtA+oYGnY9RPUmqjiHA3/AOPT7U/4Xwtu7buEuwZY0wAVI1QdXXEjalpKyU22av8AGtcPOSR0HST+9Zw98I2xg7H+emKd8b9mrvDMA0OGmCsyIgc4/KebBrfAezfEXAYTQF3L8oHTIgmflUZKikpJiXEccX/LGnPrnH8is4Jdd62MlS66goJOmeaAJMxP0q78Q8B8iwWc2rxY6DCkm0YP4isrSQJiDA2+FN+E8batZ4Sx5l4KAztq+bKN9MnbFLJJaHi29nSpwLF3vImWtqiajEkYkyNUZB3BMVzni3hp4Q2xqLpcBxHuMM4AHuGdvSmUXirja7zm2qmBpOkACZaJOZOmY6jtVZxyIbhKEkQAJJY/Vpj5QI2AqIW2aT6Cm5UddBNyteZW5gGL1rXQdda8yqEMB6zzKXD1sXKAGluURXpMPWXeJCrJMUmNBvEbsWbh/wAjfekfZzhx5a3IOoX2WQY5RYYlY2gkiqfi/HnZ3tnFvlWe5YbkbwSDB2xV14VxVlOHVPMGsPccqAxMMukE6Rv6VhyPRqkG8U8s8Q+tXPuwIJUjQuY75+vWleLW1MWy0ddUjGwAljgVY3mRyXsGWGlSCIMqgBKyuRy+tVCkPdIScZIc5B/npVcb0ElsAOO0SjIjozBiGPbEqemKInGLpIOmR0VjGPi37ULjACNJxGUzPvb7dCRj1qsOZGJxuJ+lbaZn0eh8P4VbHCuVRWe35asVEC5bOhyXU4JhjJ3xVb4meF89CFDam/GWywDARCgKp0nYEn0HfFHe4t7igaiQMw20xExtt3qNstiTGdhhfoMVzYu7ZtmkqRbeNeMtcuXSsIjgCDJfSF0yANie1Icd41duyLl1iD7wAABkCML0+JqF15/nrNA0VceNGbk2RtWx9aseF4l10wzQohRJAAmYx0nelEEUUNWlIgs+K47UeWQIyJME9THzpbXS4ese6AJOB60kkuhtth9dZrpbw/i0uXYFy3oUSeaAX8xVFkkxBIYkwZEfKgcUbknSyC3rDqSjl0Bg+USYkSMHSQc52pOaTo0XG2rH9dZ5lUV3h+IIDamYKRLLbbSxgSpI6Fs4M9K2g42F02kCwoXWSDcKjJG7FW0sTEZMTiqyrsnC+i88yh8TxgtoXaYAkwJPyHU1WXuMvIwLKCoXnhLg0sVjE45SZEkTVbxHFtbfy75Jl1XTdQqigOCpIVgwOkiYOIETRkmGB0fEeJpbUM506ogH3jOwjvSvG+KWnsyYDEK6EhpUxJWZCzCmd4DZnEV3C+AvIa9pLNC6/eH+pQMYmazxzwe/dtjlAjIEEGYg1Ld+yksdnPcR4hkiNcvGcEDsukg6eo+O1WP+NovKwOATm7cMHSI0gaYAnv8AOqleBvIy67RZVYTuMDpqUgxvHbtVqLK9LIXlES10mYAOkh16TjHQ1lNo0iW3s/4pN1vLtAHSkXNFzSN+bnZhqEyJG4605wnE2FOrirt1Z906BLAGAZmApjE5wZApbwriXQXCttUkLDKCZIkFhLHS0QJgHmOadtezy3rekqWZ9xJOSdzipi+ypCXjLqHJVSDOCRDkf3PGJPp2oDW5UZgx06fbsKd9qvZ0cL5NovDraBOvKnVcIAnoR2GIONqV8P8AAuIuLqtrgYEsBPcLmCPtWseR3sxnH4D8NdzFH11Wi5mmUuyK2aMhnVUbl4AEkgAbntQC9cp4lxVy61wFyFVhoXIkZU/sZ9CKznNRGkdJxXjltVOlwWIhQO5wCewBIp0XDeVijC00oBALKihQZ0uQWYurg5ggjbauQ4bgFe2FLNqX3iwwVgQQdXvTPT503xPD3GQTcgIIXBBIgkGY3HT41yPnvRvD8ey64zxBxDayyLqRwLKrqFwSQDJHKRykZ6z0C/iftD5ihfK4dEwwiyGJIMwrOWcbCcjeDVb/AI15arpL6tGhxMASMtJjrt2pC/4sz2ouNB5QDEgQT1nBAkyDkxV+RobpgRxPmOqryxIAxzSJyBjMbZ6V03hdm5w1pLszzE6BOV0idgNiwH+2udW+tpQ9tQI1a8ydW2okmD6Ed6ds8ddvWQNR1AMygtgNuBpEfCD0E1lPm1fSHFpdl43tssD3lDAe8xbrmYjJG2KU8Z9ryU4fyVCm0zOzBdOpyDB/0jO+Z9DXIcV4ffcFl51BBOggkCNo3xBnFS/qC1sfFifUMCTPwFaxUXu7E5j3jftGL6qSGN8OzXnLAI8jBCD809YGDVKvGu99Xcy2tGYkyeU9JNKcxaFG3X7ZrfDr+MobBlZH7VorM0d54d7etLKboydPOPLbSQVZNUFYPf0xVuntGUPKzC2wEK5LCMSdQkHImeleZXB+ISADJn0x3+eaKtprQD23ZVOTBwPQr1xI+9Q6ui1P0ehcR7XaWhlTTE6s4OOQhSc9ZonD+NW+JGhblmT+U+Yp9IMbzXmNvjnZm8yW26DAJzsBJ9asHtGAykEMfgZ/tg/rQ8Yg5HsHg/s1bVUdw3mCdYFwlCZIwG25YFO8NxD8GzXVsq0pE82pF1SAwnJEwIM5615t4N7X3+GtqS/mW8SjYIzlVYzj0/7rp/Hv/Itk8MfJRmY6QQYATSQQDEyJAyMTWbeXRUWq2dR4j7PnjLR4m+V0EBiG/LaiWXb8oJ9Tkdq4LjvF2v37j2dKqNQtmNOpAeye7MdNx86vPCP/ACMeLsjhjosxbiIL+Yukq4yRpiZ3Bg+lVHHeGWLds+WdLd9KhYA2AaSTH+YVElKapDW1Yl5lGs3aGvCyQAwJM45uhiTy4AyZ7CaaPhpUTqX4Zr020ciTOX9p/ET5ugllVVkRjmYYJ7gERHxoXgvHXLsBn3kJI1QQ0wPTJxUPaa3ruTPu8gBxygFi3zkfeq7hrptwFaDv2yD3HXO9cPLC/s0WjoRd5yNvpOwiOw6VA3xq3xJGDiV3Bgxj9qoTxhKzOZx0I3GJOasL9wra1EEg8+REtvP3I+lYtY0irC8XxAzt3nPXfHWuf8S4kE8u0/rvTvFcUpMTK5+pG+egNVF73pyII/ma3ihN7HV4r8JuxPTuSDt3wPgCKb4C+VIg7EdMb+9E+98843qvt8XoElQQV0gdpO+PTv3oyHnD21Pl6uUTL8xiCJkkk0nHTEXXhv4bAloYneYxvhusyMb526Uv43YZbpIlQ4kYEN0LL0APYU6/GC5YLkcwMjqCXbTAn1+f0pDjuI8zTaUy1uSSTEBcQJ32n1FcvG2pWMXuwLZhOcmHMkEn5YzvVVdBDBhjaPkIqyvhyojA3JPwj+fWqviLxMT0rtgwsMbk/vRhe5esGTSrMACOsYxWiskCfQx606AmhEnTv9Rj9qPb4wghYzPw+Z+VBFvJyYA6dSOm/rT6WCVLj8pGPie/wO1TKvYFwrSgOkYxHfBA3wTFVNp2UgDUsYEyG9W70f8ArNaaYlkO42Ed432+1D4jxdmILqpZcTEz8D+nwrDjyj6BOiw4T2huIVY6HCyQCsNkQeZSDVrwvtCty5N17OhdRwtx31AHSFBgFg3cxjNcwvEqysTgnIB7539AcY61D+iVfL0MQSA3MCUJO8gbR+9auWq6Kyo9X4TizaBQO+go5eOViEWeW5By2ScwQIxmkPaTi7Qt2roDCbYbpgl2XpjdZ+Zo/tZ4t+JaW1cAQ29LkQRJdx9rdz03rnPaHhxr0WyNFtTqAMjkMkgSd2bbpmulfJL1o57xO8H5ycrP3+9UsGBJG2Jxj6em/rVwoyQcziqd8SO079PSfWpktiD3uLm2V0gxAUxtEnUOuc/rROE47QMk7RGrVJG409iDSdm9G5IH60S2mJEg9IOw6AzisnFAWPh9pX5GG/umYO8Y77fc0G9Fu4wKggY36QMg7eoo3C39JBUCBAxBjpnYye4xSN/jhecD3FiPUjG/rioSd/wdEbqi4dKjTk9SSewgY+frTdlyiW2MrAaMwBB3iDnAxUfLUDWn5Z3nMHbHQ1LglZtIA1EnAIJgntOZ2pyegRYX+L1W3gEBhqxEgBtRMjbI6gb1U2L+knUCWcYJnrgnHoatb/hz6xpksRjvLGCrGJHak+I8OulwGXRp3MHEYM4qYJJDqid3io5YyMGDIiI/X9aTfT5jDlJMZ3zGRP8ANqf47wO7ZaCyyADKsDggH/2zsc1Sh9J5pO5J9atR+BM1xtnSZAiCQYoLtOx+NN8TbYCdPLtmaWZI3FaIB/hbRe2NGCCSe0CMCsuWWKxMrOYxn1nYUz4Ausm2HAABb49x+tdBw/ha3AUD6QzKCBiRGROZORTaQzmOAuhGwN95jp6jr2+NNtd5XgAnTAInmM5MbbHH+n41fcH7JXmZlC8olfxSodlDASFB6SIJwcDrVnwHsBlXZ1EHOliCADjTqB6CM9653JXZWLOM4SyFkMpYsGAGQVCkaiJgHtnaoWLk9NMcyxuPT1H/ANq88Wt//ofTcIVtQaTzAliCDGxOTA/urlb9jVcJQkCTkmOWcZHpTSy7JkvR/9k="/>
          <p:cNvSpPr>
            <a:spLocks noChangeAspect="1" noChangeArrowheads="1"/>
          </p:cNvSpPr>
          <p:nvPr/>
        </p:nvSpPr>
        <p:spPr bwMode="auto">
          <a:xfrm>
            <a:off x="269875" y="-515938"/>
            <a:ext cx="1676400" cy="137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descr="http://nearshoreamericas.com/wp-content/uploads/2011/09/christ_redeemer_SB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735160"/>
            <a:ext cx="3343275"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48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a:t>Soli Deo Gloria</a:t>
            </a:r>
          </a:p>
        </p:txBody>
      </p:sp>
      <p:pic>
        <p:nvPicPr>
          <p:cNvPr id="7170" name="Picture 2" descr="http://t3.gstatic.com/images?q=tbn:ANd9GcSOWz3oDA55rMzXZxeAnf5LFp31uVCn17zNhwCBaDzYJDY9QlV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2362200"/>
            <a:ext cx="911824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73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752600"/>
            <a:ext cx="8686800" cy="4876800"/>
          </a:xfrm>
        </p:spPr>
        <p:txBody>
          <a:bodyPr>
            <a:noAutofit/>
          </a:bodyPr>
          <a:lstStyle/>
          <a:p>
            <a:pPr marL="457200" indent="-457200" algn="l">
              <a:buFont typeface="Arial" panose="020B0604020202020204" pitchFamily="34" charset="0"/>
              <a:buChar char="•"/>
            </a:pPr>
            <a:r>
              <a:rPr lang="en-US" sz="2800" dirty="0"/>
              <a:t>Every New Testament book except Philippians, 1 &amp; 2 Thessalonians, Titus, Philemon, 2 John, and 3 John mentions creation.</a:t>
            </a:r>
          </a:p>
          <a:p>
            <a:pPr marL="457200" indent="-457200" algn="l">
              <a:buFont typeface="Arial" panose="020B0604020202020204" pitchFamily="34" charset="0"/>
              <a:buChar char="•"/>
            </a:pPr>
            <a:r>
              <a:rPr lang="en-US" sz="2800" dirty="0"/>
              <a:t>Every chapter of Genesis except seven (20, 24, 34, 36, 40, 43, and 44) is mentioned in the New Testament.</a:t>
            </a:r>
          </a:p>
          <a:p>
            <a:pPr marL="457200" indent="-457200" algn="l">
              <a:buFont typeface="Arial" panose="020B0604020202020204" pitchFamily="34" charset="0"/>
              <a:buChar char="•"/>
            </a:pPr>
            <a:r>
              <a:rPr lang="en-US" sz="2800" dirty="0"/>
              <a:t>Events from each of the first nineteen chapters of Genesis are mentioned in the New Testament.</a:t>
            </a:r>
          </a:p>
          <a:p>
            <a:pPr marL="457200" indent="-457200" algn="l">
              <a:buFont typeface="Arial" panose="020B0604020202020204" pitchFamily="34" charset="0"/>
              <a:buChar char="•"/>
            </a:pPr>
            <a:r>
              <a:rPr lang="en-US" sz="2800" dirty="0"/>
              <a:t>As we look at various New Testament passages, please look for any indication of long ages or evolutionary development in living beings.</a:t>
            </a:r>
          </a:p>
        </p:txBody>
      </p:sp>
      <p:sp>
        <p:nvSpPr>
          <p:cNvPr id="3" name="Title 2"/>
          <p:cNvSpPr>
            <a:spLocks noGrp="1"/>
          </p:cNvSpPr>
          <p:nvPr>
            <p:ph type="title"/>
          </p:nvPr>
        </p:nvSpPr>
        <p:spPr/>
        <p:txBody>
          <a:bodyPr/>
          <a:lstStyle/>
          <a:p>
            <a:r>
              <a:rPr lang="en-US" dirty="0"/>
              <a:t>The New Testament</a:t>
            </a:r>
          </a:p>
        </p:txBody>
      </p:sp>
    </p:spTree>
    <p:extLst>
      <p:ext uri="{BB962C8B-B14F-4D97-AF65-F5344CB8AC3E}">
        <p14:creationId xmlns:p14="http://schemas.microsoft.com/office/powerpoint/2010/main" val="38706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828800"/>
            <a:ext cx="8763000" cy="4724400"/>
          </a:xfrm>
        </p:spPr>
        <p:txBody>
          <a:bodyPr>
            <a:normAutofit/>
          </a:bodyPr>
          <a:lstStyle/>
          <a:p>
            <a:pPr algn="l"/>
            <a:r>
              <a:rPr lang="en-US" sz="2400" dirty="0"/>
              <a:t>The New Testament contains a number of passages that mention creation in one form or another. They appear as … </a:t>
            </a:r>
          </a:p>
          <a:p>
            <a:pPr marL="457200" indent="-457200" algn="l">
              <a:buFont typeface="+mj-lt"/>
              <a:buAutoNum type="arabicPeriod"/>
            </a:pPr>
            <a:r>
              <a:rPr lang="en-US" sz="2400" dirty="0"/>
              <a:t>Echoes or allusions (53).</a:t>
            </a:r>
          </a:p>
          <a:p>
            <a:pPr marL="457200" indent="-457200" algn="l">
              <a:buFont typeface="+mj-lt"/>
              <a:buAutoNum type="arabicPeriod"/>
            </a:pPr>
            <a:r>
              <a:rPr lang="en-US" sz="2400" dirty="0"/>
              <a:t>References to the beginning of time (10).</a:t>
            </a:r>
          </a:p>
          <a:p>
            <a:pPr marL="457200" indent="-457200" algn="l">
              <a:buFont typeface="+mj-lt"/>
              <a:buAutoNum type="arabicPeriod"/>
            </a:pPr>
            <a:r>
              <a:rPr lang="en-US" sz="2400" dirty="0"/>
              <a:t>References to events during the creation week (38).</a:t>
            </a:r>
          </a:p>
          <a:p>
            <a:pPr marL="457200" indent="-457200" algn="l">
              <a:buFont typeface="+mj-lt"/>
              <a:buAutoNum type="arabicPeriod"/>
            </a:pPr>
            <a:r>
              <a:rPr lang="en-US" sz="2400" dirty="0"/>
              <a:t>Significant events during creation that are dated to a recent period of history (11).</a:t>
            </a:r>
          </a:p>
          <a:p>
            <a:pPr algn="l"/>
            <a:r>
              <a:rPr lang="en-US" sz="2400" dirty="0"/>
              <a:t>TOTAL: 112</a:t>
            </a:r>
          </a:p>
          <a:p>
            <a:pPr algn="l"/>
            <a:r>
              <a:rPr lang="en-US" sz="2400" dirty="0"/>
              <a:t>NOTE: Some passages fit into more than one category, but I have placed each passage into one category only so as to avoid duplicates</a:t>
            </a:r>
          </a:p>
        </p:txBody>
      </p:sp>
      <p:sp>
        <p:nvSpPr>
          <p:cNvPr id="3" name="Title 2"/>
          <p:cNvSpPr>
            <a:spLocks noGrp="1"/>
          </p:cNvSpPr>
          <p:nvPr>
            <p:ph type="title"/>
          </p:nvPr>
        </p:nvSpPr>
        <p:spPr/>
        <p:txBody>
          <a:bodyPr/>
          <a:lstStyle/>
          <a:p>
            <a:r>
              <a:rPr lang="en-US"/>
              <a:t>Some Statistics</a:t>
            </a:r>
            <a:endParaRPr lang="en-US" dirty="0"/>
          </a:p>
        </p:txBody>
      </p:sp>
    </p:spTree>
    <p:extLst>
      <p:ext uri="{BB962C8B-B14F-4D97-AF65-F5344CB8AC3E}">
        <p14:creationId xmlns:p14="http://schemas.microsoft.com/office/powerpoint/2010/main" val="266259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88"/>
            <a:ext cx="8229600" cy="4075112"/>
          </a:xfrm>
        </p:spPr>
        <p:txBody>
          <a:bodyPr>
            <a:noAutofit/>
          </a:bodyPr>
          <a:lstStyle/>
          <a:p>
            <a:pPr algn="l" eaLnBrk="1" fontAlgn="auto" hangingPunct="1">
              <a:spcAft>
                <a:spcPts val="0"/>
              </a:spcAft>
              <a:defRPr/>
            </a:pPr>
            <a:r>
              <a:rPr lang="en-US" sz="2800" dirty="0"/>
              <a:t>But before we go any further, some notes on the word “nature” are helpful.</a:t>
            </a:r>
          </a:p>
          <a:p>
            <a:pPr algn="l" eaLnBrk="1" fontAlgn="auto" hangingPunct="1">
              <a:spcAft>
                <a:spcPts val="0"/>
              </a:spcAft>
              <a:defRPr/>
            </a:pPr>
            <a:r>
              <a:rPr lang="en-US" sz="2800" dirty="0"/>
              <a:t>In the NIV, the word “nature” appears fourteen times in the New Testament, thirteen of them in Paul’s writings and once in Peter’s.</a:t>
            </a:r>
          </a:p>
          <a:p>
            <a:pPr algn="l" eaLnBrk="1" fontAlgn="auto" hangingPunct="1">
              <a:spcAft>
                <a:spcPts val="0"/>
              </a:spcAft>
              <a:defRPr/>
            </a:pPr>
            <a:r>
              <a:rPr lang="en-US" sz="2800" dirty="0"/>
              <a:t>It refers to the divine nature (Rom. 1:20, 2 Peter 1:4), human nature or sinful nature (Rom. 7:18), the form of a servant (Phil. 2:7), or in an adverbial sense as in the phrase “by nature” (Rom. 11:24).</a:t>
            </a:r>
          </a:p>
        </p:txBody>
      </p:sp>
      <p:sp>
        <p:nvSpPr>
          <p:cNvPr id="3" name="Title 2"/>
          <p:cNvSpPr>
            <a:spLocks noGrp="1"/>
          </p:cNvSpPr>
          <p:nvPr>
            <p:ph type="title"/>
          </p:nvPr>
        </p:nvSpPr>
        <p:spPr>
          <a:xfrm>
            <a:off x="2438400" y="1066800"/>
            <a:ext cx="4114800" cy="701675"/>
          </a:xfrm>
        </p:spPr>
        <p:txBody>
          <a:bodyPr/>
          <a:lstStyle/>
          <a:p>
            <a:pPr eaLnBrk="1" fontAlgn="auto" hangingPunct="1">
              <a:spcAft>
                <a:spcPts val="0"/>
              </a:spcAft>
              <a:defRPr/>
            </a:pPr>
            <a:r>
              <a:rPr lang="en-US" dirty="0">
                <a:solidFill>
                  <a:schemeClr val="bg1">
                    <a:lumMod val="75000"/>
                    <a:lumOff val="25000"/>
                  </a:schemeClr>
                </a:solidFill>
              </a:rPr>
              <a:t>“Nature”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88"/>
            <a:ext cx="8229600" cy="4075112"/>
          </a:xfrm>
        </p:spPr>
        <p:txBody>
          <a:bodyPr/>
          <a:lstStyle/>
          <a:p>
            <a:pPr algn="l" eaLnBrk="1" fontAlgn="auto" hangingPunct="1">
              <a:spcAft>
                <a:spcPts val="0"/>
              </a:spcAft>
              <a:defRPr/>
            </a:pPr>
            <a:r>
              <a:rPr lang="en-US" sz="2800" dirty="0"/>
              <a:t>The word “nature” is never used to mean “the world around us” or “the universe.”</a:t>
            </a:r>
          </a:p>
          <a:p>
            <a:pPr algn="l" eaLnBrk="1" fontAlgn="auto" hangingPunct="1">
              <a:spcAft>
                <a:spcPts val="0"/>
              </a:spcAft>
              <a:defRPr/>
            </a:pPr>
            <a:r>
              <a:rPr lang="en-US" sz="2800" dirty="0"/>
              <a:t>God’s word for our modern word “nature” is “creation” or “world.”</a:t>
            </a:r>
          </a:p>
          <a:p>
            <a:pPr algn="l" eaLnBrk="1" fontAlgn="auto" hangingPunct="1">
              <a:spcAft>
                <a:spcPts val="0"/>
              </a:spcAft>
              <a:defRPr/>
            </a:pPr>
            <a:r>
              <a:rPr lang="en-US" sz="2800" dirty="0"/>
              <a:t>“Nature” is a secularized version of “creation.”</a:t>
            </a:r>
          </a:p>
        </p:txBody>
      </p:sp>
      <p:sp>
        <p:nvSpPr>
          <p:cNvPr id="3" name="Title 2"/>
          <p:cNvSpPr>
            <a:spLocks noGrp="1"/>
          </p:cNvSpPr>
          <p:nvPr>
            <p:ph type="title"/>
          </p:nvPr>
        </p:nvSpPr>
        <p:spPr/>
        <p:txBody>
          <a:bodyPr/>
          <a:lstStyle/>
          <a:p>
            <a:pPr eaLnBrk="1" fontAlgn="auto" hangingPunct="1">
              <a:spcAft>
                <a:spcPts val="0"/>
              </a:spcAft>
              <a:defRPr/>
            </a:pPr>
            <a:r>
              <a:rPr lang="en-US" dirty="0">
                <a:solidFill>
                  <a:schemeClr val="bg1">
                    <a:lumMod val="75000"/>
                    <a:lumOff val="25000"/>
                  </a:schemeClr>
                </a:solidFill>
              </a:rPr>
              <a:t>“Nature”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l"/>
            <a:r>
              <a:rPr lang="en-US" sz="2800" dirty="0"/>
              <a:t>John 1:1, “In the beginning…”</a:t>
            </a:r>
          </a:p>
          <a:p>
            <a:pPr algn="l"/>
            <a:r>
              <a:rPr lang="en-US" sz="2800" dirty="0"/>
              <a:t>Rom. 8:19-22, “</a:t>
            </a:r>
            <a:r>
              <a:rPr lang="en-US" sz="2800" i="1" dirty="0"/>
              <a:t>The creation </a:t>
            </a:r>
            <a:r>
              <a:rPr lang="en-US" sz="2800" dirty="0"/>
              <a:t>waits in eager expectation for the sons of God to be revealed. For </a:t>
            </a:r>
            <a:r>
              <a:rPr lang="en-US" sz="2800" i="1" dirty="0"/>
              <a:t>the creation</a:t>
            </a:r>
            <a:r>
              <a:rPr lang="en-US" sz="2800" dirty="0"/>
              <a:t> was subjected to frustration, not by its own choice, but by the will of the one who subjected it, in hope that </a:t>
            </a:r>
            <a:r>
              <a:rPr lang="en-US" sz="2800" i="1" dirty="0"/>
              <a:t>the creation</a:t>
            </a:r>
            <a:r>
              <a:rPr lang="en-US" sz="2800" dirty="0"/>
              <a:t> itself will be liberated from its bondage to decay and brought into the glorious freedom of the children of God. We know that </a:t>
            </a:r>
            <a:r>
              <a:rPr lang="en-US" sz="2800" i="1" dirty="0"/>
              <a:t>the whole creation</a:t>
            </a:r>
            <a:r>
              <a:rPr lang="en-US" sz="2800" dirty="0"/>
              <a:t> has been groaning as in the pains of childbirth right up to the present time.”</a:t>
            </a:r>
          </a:p>
        </p:txBody>
      </p:sp>
      <p:sp>
        <p:nvSpPr>
          <p:cNvPr id="3" name="Title 2"/>
          <p:cNvSpPr>
            <a:spLocks noGrp="1"/>
          </p:cNvSpPr>
          <p:nvPr>
            <p:ph type="title"/>
          </p:nvPr>
        </p:nvSpPr>
        <p:spPr/>
        <p:txBody>
          <a:bodyPr/>
          <a:lstStyle/>
          <a:p>
            <a:r>
              <a:rPr lang="en-US" dirty="0"/>
              <a:t>1. Echoes or allusions</a:t>
            </a:r>
          </a:p>
        </p:txBody>
      </p:sp>
    </p:spTree>
    <p:extLst>
      <p:ext uri="{BB962C8B-B14F-4D97-AF65-F5344CB8AC3E}">
        <p14:creationId xmlns:p14="http://schemas.microsoft.com/office/powerpoint/2010/main" val="413879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Tie</Template>
  <TotalTime>7391</TotalTime>
  <Words>3212</Words>
  <Application>Microsoft Office PowerPoint</Application>
  <PresentationFormat>On-screen Show (4:3)</PresentationFormat>
  <Paragraphs>182</Paragraphs>
  <Slides>40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Garamond</vt:lpstr>
      <vt:lpstr>BlackTie</vt:lpstr>
      <vt:lpstr>The New Testament View of Creation</vt:lpstr>
      <vt:lpstr>The Old Testament</vt:lpstr>
      <vt:lpstr>Is There Much about creation in the New Testament?</vt:lpstr>
      <vt:lpstr>The New Testament</vt:lpstr>
      <vt:lpstr>The New Testament</vt:lpstr>
      <vt:lpstr>Some Statistics</vt:lpstr>
      <vt:lpstr>“Nature”</vt:lpstr>
      <vt:lpstr>“Nature”</vt:lpstr>
      <vt:lpstr>1. Echoes or allusions</vt:lpstr>
      <vt:lpstr>1. Echoes or allusions</vt:lpstr>
      <vt:lpstr>1. Echoes or allusions</vt:lpstr>
      <vt:lpstr>2. Brief references to the beginning of time</vt:lpstr>
      <vt:lpstr>2. Brief references to the beginning of time</vt:lpstr>
      <vt:lpstr>3. References to events during the creation week (General)</vt:lpstr>
      <vt:lpstr>References to events  during the creation week (general)</vt:lpstr>
      <vt:lpstr>References to events during the creation week (Creation out of nothing)</vt:lpstr>
      <vt:lpstr>References to events during the creation week (light)</vt:lpstr>
      <vt:lpstr>References to events during the creation week (Adam and Eve)</vt:lpstr>
      <vt:lpstr>References to events during the creation week (The Image of God)</vt:lpstr>
      <vt:lpstr>References to events during the creation week (Marriage)</vt:lpstr>
      <vt:lpstr>References to events during the creation week (Rest)</vt:lpstr>
      <vt:lpstr>Part 3 Summary</vt:lpstr>
      <vt:lpstr>Part 3 Summary</vt:lpstr>
      <vt:lpstr>4. Eleven Significant events that are dated to a recent period of history</vt:lpstr>
      <vt:lpstr>4. Eleven Significant events that are dated to a recent period of history</vt:lpstr>
      <vt:lpstr>4. TeN Significant events that are dated to a recent period of history</vt:lpstr>
      <vt:lpstr>Timelines</vt:lpstr>
      <vt:lpstr>The Devil</vt:lpstr>
      <vt:lpstr>Ten Significant events during creation that are dated to a recent period of history</vt:lpstr>
      <vt:lpstr>PowerPoint Presentation</vt:lpstr>
      <vt:lpstr>Pastoral epistles</vt:lpstr>
      <vt:lpstr>Hebrews</vt:lpstr>
      <vt:lpstr>General epistles</vt:lpstr>
      <vt:lpstr>revelation</vt:lpstr>
      <vt:lpstr>revelation</vt:lpstr>
      <vt:lpstr>revelation</vt:lpstr>
      <vt:lpstr>revelation</vt:lpstr>
      <vt:lpstr>conclusion</vt:lpstr>
      <vt:lpstr>conclusion</vt:lpstr>
      <vt:lpstr>Soli Deo Gloria</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Testament View of Creation</dc:title>
  <dc:creator>Joel Heck</dc:creator>
  <cp:lastModifiedBy>joelheck2@gmail.com</cp:lastModifiedBy>
  <cp:revision>419</cp:revision>
  <dcterms:created xsi:type="dcterms:W3CDTF">2011-08-09T19:55:13Z</dcterms:created>
  <dcterms:modified xsi:type="dcterms:W3CDTF">2022-11-05T03:08:02Z</dcterms:modified>
</cp:coreProperties>
</file>